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4"/>
    <p:sldMasterId id="2147485448" r:id="rId5"/>
    <p:sldMasterId id="2147485597" r:id="rId6"/>
    <p:sldMasterId id="2147485610" r:id="rId7"/>
  </p:sldMasterIdLst>
  <p:notesMasterIdLst>
    <p:notesMasterId r:id="rId24"/>
  </p:notesMasterIdLst>
  <p:sldIdLst>
    <p:sldId id="2076138457" r:id="rId8"/>
    <p:sldId id="2147478985" r:id="rId9"/>
    <p:sldId id="2147477992" r:id="rId10"/>
    <p:sldId id="2076138329" r:id="rId11"/>
    <p:sldId id="2147480347" r:id="rId12"/>
    <p:sldId id="2147478982" r:id="rId13"/>
    <p:sldId id="2147480367" r:id="rId14"/>
    <p:sldId id="2076138354" r:id="rId15"/>
    <p:sldId id="2147480375" r:id="rId16"/>
    <p:sldId id="2147479042" r:id="rId17"/>
    <p:sldId id="2147477997" r:id="rId18"/>
    <p:sldId id="2147480376" r:id="rId19"/>
    <p:sldId id="2147478984" r:id="rId20"/>
    <p:sldId id="2147480377" r:id="rId21"/>
    <p:sldId id="2147479043" r:id="rId22"/>
    <p:sldId id="21474803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ck" id="{705C9195-0F0C-F046-8ED8-18D414EED3BF}">
          <p14:sldIdLst>
            <p14:sldId id="2076138457"/>
            <p14:sldId id="2147478985"/>
            <p14:sldId id="2147477992"/>
            <p14:sldId id="2076138329"/>
            <p14:sldId id="2147480347"/>
            <p14:sldId id="2147478982"/>
            <p14:sldId id="2147480367"/>
            <p14:sldId id="2076138354"/>
            <p14:sldId id="2147480375"/>
            <p14:sldId id="2147479042"/>
            <p14:sldId id="2147477997"/>
            <p14:sldId id="2147480376"/>
            <p14:sldId id="2147478984"/>
          </p14:sldIdLst>
        </p14:section>
        <p14:section name="Customization Instructions" id="{E905CA43-C79D-426C-9E68-D36422BD9556}">
          <p14:sldIdLst>
            <p14:sldId id="2147480377"/>
            <p14:sldId id="2147479043"/>
            <p14:sldId id="21474803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7FD0"/>
    <a:srgbClr val="613BA1"/>
    <a:srgbClr val="482C76"/>
    <a:srgbClr val="906DC9"/>
    <a:srgbClr val="794EBE"/>
    <a:srgbClr val="593794"/>
    <a:srgbClr val="8661C5"/>
    <a:srgbClr val="6F638A"/>
    <a:srgbClr val="2D47B9"/>
    <a:srgbClr val="0078D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8" autoAdjust="0"/>
    <p:restoredTop sz="96190" autoAdjust="0"/>
  </p:normalViewPr>
  <p:slideViewPr>
    <p:cSldViewPr snapToGrid="0">
      <p:cViewPr varScale="1">
        <p:scale>
          <a:sx n="62" d="100"/>
          <a:sy n="62" d="100"/>
        </p:scale>
        <p:origin x="784"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A59E5-6BED-46A4-A348-240EEF4DA2AD}"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FC92D-D11E-4CC1-A5E3-C506190E1EA2}" type="slidenum">
              <a:rPr lang="en-US" smtClean="0"/>
              <a:t>‹#›</a:t>
            </a:fld>
            <a:endParaRPr lang="en-US"/>
          </a:p>
        </p:txBody>
      </p:sp>
    </p:spTree>
    <p:extLst>
      <p:ext uri="{BB962C8B-B14F-4D97-AF65-F5344CB8AC3E}">
        <p14:creationId xmlns:p14="http://schemas.microsoft.com/office/powerpoint/2010/main" val="147706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FC92D-D11E-4CC1-A5E3-C506190E1EA2}" type="slidenum">
              <a:rPr lang="en-US" smtClean="0"/>
              <a:t>3</a:t>
            </a:fld>
            <a:endParaRPr lang="en-US"/>
          </a:p>
        </p:txBody>
      </p:sp>
    </p:spTree>
    <p:extLst>
      <p:ext uri="{BB962C8B-B14F-4D97-AF65-F5344CB8AC3E}">
        <p14:creationId xmlns:p14="http://schemas.microsoft.com/office/powerpoint/2010/main" val="388048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FC92D-D11E-4CC1-A5E3-C506190E1EA2}" type="slidenum">
              <a:rPr lang="en-US" smtClean="0"/>
              <a:t>6</a:t>
            </a:fld>
            <a:endParaRPr lang="en-US"/>
          </a:p>
        </p:txBody>
      </p:sp>
    </p:spTree>
    <p:extLst>
      <p:ext uri="{BB962C8B-B14F-4D97-AF65-F5344CB8AC3E}">
        <p14:creationId xmlns:p14="http://schemas.microsoft.com/office/powerpoint/2010/main" val="383212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FC92D-D11E-4CC1-A5E3-C506190E1EA2}" type="slidenum">
              <a:rPr lang="en-US" smtClean="0"/>
              <a:t>7</a:t>
            </a:fld>
            <a:endParaRPr lang="en-US"/>
          </a:p>
        </p:txBody>
      </p:sp>
    </p:spTree>
    <p:extLst>
      <p:ext uri="{BB962C8B-B14F-4D97-AF65-F5344CB8AC3E}">
        <p14:creationId xmlns:p14="http://schemas.microsoft.com/office/powerpoint/2010/main" val="303071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FC92D-D11E-4CC1-A5E3-C506190E1E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54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9AF2C-324A-44E8-94CF-A5A0A11E3EF3}" type="slidenum">
              <a:rPr lang="en-US" smtClean="0"/>
              <a:t>11</a:t>
            </a:fld>
            <a:endParaRPr lang="en-US"/>
          </a:p>
        </p:txBody>
      </p:sp>
    </p:spTree>
    <p:extLst>
      <p:ext uri="{BB962C8B-B14F-4D97-AF65-F5344CB8AC3E}">
        <p14:creationId xmlns:p14="http://schemas.microsoft.com/office/powerpoint/2010/main" val="283868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4186990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io_Slide_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BBD6-7D83-4443-A81D-81178169D10D}"/>
              </a:ext>
            </a:extLst>
          </p:cNvPr>
          <p:cNvSpPr>
            <a:spLocks noGrp="1"/>
          </p:cNvSpPr>
          <p:nvPr>
            <p:ph type="title"/>
          </p:nvPr>
        </p:nvSpPr>
        <p:spPr>
          <a:xfrm>
            <a:off x="456271" y="446050"/>
            <a:ext cx="11241358" cy="670000"/>
          </a:xfrm>
        </p:spPr>
        <p:txBody>
          <a:bodyPr>
            <a:no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85288A66-5431-4C16-89D5-934A0541217E}"/>
              </a:ext>
            </a:extLst>
          </p:cNvPr>
          <p:cNvSpPr>
            <a:spLocks noGrp="1"/>
          </p:cNvSpPr>
          <p:nvPr>
            <p:ph idx="10"/>
          </p:nvPr>
        </p:nvSpPr>
        <p:spPr>
          <a:xfrm>
            <a:off x="456271" y="1371600"/>
            <a:ext cx="5367013" cy="5040350"/>
          </a:xfrm>
          <a:prstGeom prst="rect">
            <a:avLst/>
          </a:prstGeom>
        </p:spPr>
        <p:txBody>
          <a:bodyPr vert="horz" lIns="0" tIns="0" rIns="0" bIns="0" rtlCol="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FBFE6D52-16FF-4A99-B01E-6F0A1E2D8915}"/>
              </a:ext>
            </a:extLst>
          </p:cNvPr>
          <p:cNvSpPr>
            <a:spLocks noGrp="1"/>
          </p:cNvSpPr>
          <p:nvPr>
            <p:ph type="pic" sz="quarter" idx="11"/>
          </p:nvPr>
        </p:nvSpPr>
        <p:spPr>
          <a:xfrm>
            <a:off x="6664384" y="1371600"/>
            <a:ext cx="5030787" cy="5030788"/>
          </a:xfrm>
        </p:spPr>
        <p:txBody>
          <a:bodyPr anchor="ctr"/>
          <a:lstStyle>
            <a:lvl1pPr algn="ctr">
              <a:defRPr/>
            </a:lvl1pPr>
          </a:lstStyle>
          <a:p>
            <a:endParaRPr lang="en-US"/>
          </a:p>
        </p:txBody>
      </p:sp>
    </p:spTree>
    <p:extLst>
      <p:ext uri="{BB962C8B-B14F-4D97-AF65-F5344CB8AC3E}">
        <p14:creationId xmlns:p14="http://schemas.microsoft.com/office/powerpoint/2010/main" val="76884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118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8" name="Picture 7" descr="A close up of a colorful object&#10;&#10;Description automatically generated">
            <a:extLst>
              <a:ext uri="{FF2B5EF4-FFF2-40B4-BE49-F238E27FC236}">
                <a16:creationId xmlns:a16="http://schemas.microsoft.com/office/drawing/2014/main" id="{8FA3090A-C743-6442-6B26-85597FDE3A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651970" y="0"/>
            <a:ext cx="5540030" cy="6858000"/>
          </a:xfrm>
          <a:prstGeom prst="rect">
            <a:avLst/>
          </a:prstGeom>
        </p:spPr>
      </p:pic>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385063" y="610756"/>
            <a:ext cx="11018521"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380999" y="1537097"/>
            <a:ext cx="11018521" cy="1268296"/>
          </a:xfrm>
        </p:spPr>
        <p:txBody>
          <a:bodyPr/>
          <a:lstStyle>
            <a:lvl1pPr>
              <a:defRPr sz="2000">
                <a:solidFill>
                  <a:srgbClr val="000000"/>
                </a:solidFill>
                <a:latin typeface="+mn-lt"/>
              </a:defRPr>
            </a:lvl1pPr>
            <a:lvl2pPr>
              <a:defRPr sz="1600">
                <a:solidFill>
                  <a:srgbClr val="000000"/>
                </a:solidFill>
              </a:defRPr>
            </a:lvl2pPr>
            <a:lvl3pPr>
              <a:defRPr sz="1401">
                <a:solidFill>
                  <a:srgbClr val="000000"/>
                </a:solidFill>
              </a:defRPr>
            </a:lvl3pPr>
            <a:lvl4pPr>
              <a:defRPr sz="1200">
                <a:solidFill>
                  <a:srgbClr val="000000"/>
                </a:solidFill>
              </a:defRPr>
            </a:lvl4pPr>
            <a:lvl5pPr>
              <a:defRPr sz="1001">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321A61E-DF9E-F052-06B1-83ADA07FFD3F}"/>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14619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9" name="Picture 8" descr="A group of rectangular buttons&#10;&#10;Description automatically generated">
            <a:extLst>
              <a:ext uri="{FF2B5EF4-FFF2-40B4-BE49-F238E27FC236}">
                <a16:creationId xmlns:a16="http://schemas.microsoft.com/office/drawing/2014/main" id="{F8D0F755-C068-9D97-759A-35578DBE5A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3429000"/>
          </a:xfrm>
          <a:prstGeom prst="rect">
            <a:avLst/>
          </a:prstGeom>
        </p:spPr>
      </p:pic>
      <p:sp>
        <p:nvSpPr>
          <p:cNvPr id="2" name="Date Placeholder 1">
            <a:extLst>
              <a:ext uri="{FF2B5EF4-FFF2-40B4-BE49-F238E27FC236}">
                <a16:creationId xmlns:a16="http://schemas.microsoft.com/office/drawing/2014/main" id="{CED8EDC1-17CE-7C51-EB8E-731438A34538}"/>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3" name="Footer Placeholder 2">
            <a:extLst>
              <a:ext uri="{FF2B5EF4-FFF2-40B4-BE49-F238E27FC236}">
                <a16:creationId xmlns:a16="http://schemas.microsoft.com/office/drawing/2014/main" id="{AA801612-83F1-5F55-DB84-9F356A19DC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44F165-C793-BB13-9A88-973B296B2F9E}"/>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5" name="Rectangle 4">
            <a:extLst>
              <a:ext uri="{FF2B5EF4-FFF2-40B4-BE49-F238E27FC236}">
                <a16:creationId xmlns:a16="http://schemas.microsoft.com/office/drawing/2014/main" id="{7082C014-F650-9275-8F12-7C83CB804BA2}"/>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28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1A58-112E-C250-300C-F08B626470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343DF4-A162-CD05-4B28-6D761AE788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984967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6454120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Black Bkg">
    <p:bg>
      <p:bgPr>
        <a:solidFill>
          <a:schemeClr val="tx1">
            <a:lumMod val="95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spTree>
    <p:extLst>
      <p:ext uri="{BB962C8B-B14F-4D97-AF65-F5344CB8AC3E}">
        <p14:creationId xmlns:p14="http://schemas.microsoft.com/office/powerpoint/2010/main" val="15525974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825834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194288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5302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Black Bkg">
    <p:bg>
      <p:bgPr>
        <a:solidFill>
          <a:schemeClr val="tx1">
            <a:lumMod val="95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spTree>
    <p:extLst>
      <p:ext uri="{BB962C8B-B14F-4D97-AF65-F5344CB8AC3E}">
        <p14:creationId xmlns:p14="http://schemas.microsoft.com/office/powerpoint/2010/main" val="4451883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457350"/>
          </a:xfrm>
        </p:spPr>
        <p:txBody>
          <a:bodyPr/>
          <a:lstStyle/>
          <a:p>
            <a:r>
              <a:rPr lang="en-US" dirty="0"/>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02796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61022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00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063518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io_Slide_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BBD6-7D83-4443-A81D-81178169D10D}"/>
              </a:ext>
            </a:extLst>
          </p:cNvPr>
          <p:cNvSpPr>
            <a:spLocks noGrp="1"/>
          </p:cNvSpPr>
          <p:nvPr>
            <p:ph type="title"/>
          </p:nvPr>
        </p:nvSpPr>
        <p:spPr>
          <a:xfrm>
            <a:off x="456271" y="446050"/>
            <a:ext cx="11241358" cy="670000"/>
          </a:xfrm>
        </p:spPr>
        <p:txBody>
          <a:bodyPr>
            <a:no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85288A66-5431-4C16-89D5-934A0541217E}"/>
              </a:ext>
            </a:extLst>
          </p:cNvPr>
          <p:cNvSpPr>
            <a:spLocks noGrp="1"/>
          </p:cNvSpPr>
          <p:nvPr>
            <p:ph idx="10"/>
          </p:nvPr>
        </p:nvSpPr>
        <p:spPr>
          <a:xfrm>
            <a:off x="457200" y="1371600"/>
            <a:ext cx="5367013" cy="5040350"/>
          </a:xfrm>
          <a:prstGeom prst="rect">
            <a:avLst/>
          </a:prstGeom>
        </p:spPr>
        <p:txBody>
          <a:bodyPr vert="horz" lIns="0" tIns="0" rIns="0" bIns="0" rtlCol="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324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close-up of a colorful spiral&#10;&#10;Description automatically generated">
            <a:extLst>
              <a:ext uri="{FF2B5EF4-FFF2-40B4-BE49-F238E27FC236}">
                <a16:creationId xmlns:a16="http://schemas.microsoft.com/office/drawing/2014/main" id="{05AD6BD6-B499-AF84-E9A5-BE7C78BBE3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08F13F4-2AA0-2751-9C54-183410D351E2}"/>
              </a:ext>
            </a:extLst>
          </p:cNvPr>
          <p:cNvSpPr/>
          <p:nvPr userDrawn="1"/>
        </p:nvSpPr>
        <p:spPr>
          <a:xfrm>
            <a:off x="0" y="0"/>
            <a:ext cx="6616700" cy="6858000"/>
          </a:xfrm>
          <a:prstGeom prst="rect">
            <a:avLst/>
          </a:prstGeom>
          <a:gradFill flip="none" rotWithShape="1">
            <a:gsLst>
              <a:gs pos="26000">
                <a:schemeClr val="bg1">
                  <a:alpha val="58000"/>
                </a:schemeClr>
              </a:gs>
              <a:gs pos="70000">
                <a:schemeClr val="bg1">
                  <a:alpha val="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ADF4F93-13B7-9E90-F2C3-66C182809D12}"/>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lorful spiral&#10;&#10;Description automatically generated">
            <a:extLst>
              <a:ext uri="{FF2B5EF4-FFF2-40B4-BE49-F238E27FC236}">
                <a16:creationId xmlns:a16="http://schemas.microsoft.com/office/drawing/2014/main" id="{799145B4-A11C-C3DF-BA47-3700F47BF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8000" y="2282624"/>
            <a:ext cx="8534400" cy="3006050"/>
          </a:xfrm>
          <a:prstGeom prst="roundRect">
            <a:avLst>
              <a:gd name="adj" fmla="val 16667"/>
            </a:avLst>
          </a:prstGeom>
          <a:ln>
            <a:noFill/>
          </a:ln>
          <a:effectLst>
            <a:softEdge rad="0"/>
          </a:effectLst>
          <a:scene3d>
            <a:camera prst="orthographicFront"/>
            <a:lightRig rig="contrasting" dir="t">
              <a:rot lat="0" lon="0" rev="4200000"/>
            </a:lightRig>
          </a:scene3d>
          <a:sp3d prstMaterial="plastic">
            <a:bevelT w="0" h="0" prst="relaxedInset"/>
            <a:contourClr>
              <a:srgbClr val="969696"/>
            </a:contourClr>
          </a:sp3d>
        </p:spPr>
      </p:pic>
      <p:sp>
        <p:nvSpPr>
          <p:cNvPr id="4" name="Rectangle: Rounded Corners 3">
            <a:extLst>
              <a:ext uri="{FF2B5EF4-FFF2-40B4-BE49-F238E27FC236}">
                <a16:creationId xmlns:a16="http://schemas.microsoft.com/office/drawing/2014/main" id="{6CFC3848-31B0-12FC-5D3C-1FC94FD228E5}"/>
              </a:ext>
            </a:extLst>
          </p:cNvPr>
          <p:cNvSpPr/>
          <p:nvPr userDrawn="1"/>
        </p:nvSpPr>
        <p:spPr>
          <a:xfrm>
            <a:off x="508000" y="2282623"/>
            <a:ext cx="8534400" cy="3006050"/>
          </a:xfrm>
          <a:prstGeom prst="roundRect">
            <a:avLst/>
          </a:prstGeom>
          <a:gradFill flip="none" rotWithShape="1">
            <a:gsLst>
              <a:gs pos="89000">
                <a:schemeClr val="bg1">
                  <a:alpha val="21000"/>
                </a:schemeClr>
              </a:gs>
              <a:gs pos="100000">
                <a:schemeClr val="bg1">
                  <a:alpha val="58000"/>
                </a:schemeClr>
              </a:gs>
            </a:gsLst>
            <a:path path="rect">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7DF3D89-1F38-68AF-6810-97AA81AC8C89}"/>
              </a:ext>
            </a:extLst>
          </p:cNvPr>
          <p:cNvSpPr/>
          <p:nvPr userDrawn="1"/>
        </p:nvSpPr>
        <p:spPr>
          <a:xfrm>
            <a:off x="968887" y="4124123"/>
            <a:ext cx="7552813" cy="70788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agnify" title="Icon of a magnifying glass">
            <a:extLst>
              <a:ext uri="{FF2B5EF4-FFF2-40B4-BE49-F238E27FC236}">
                <a16:creationId xmlns:a16="http://schemas.microsoft.com/office/drawing/2014/main" id="{B5E74FB4-99CE-B56C-F3BE-9224CCF064E1}"/>
              </a:ext>
            </a:extLst>
          </p:cNvPr>
          <p:cNvSpPr>
            <a:spLocks noChangeAspect="1" noEditPoints="1"/>
          </p:cNvSpPr>
          <p:nvPr userDrawn="1"/>
        </p:nvSpPr>
        <p:spPr bwMode="auto">
          <a:xfrm flipH="1">
            <a:off x="7929465" y="4314225"/>
            <a:ext cx="308170" cy="302281"/>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itle 15">
            <a:extLst>
              <a:ext uri="{FF2B5EF4-FFF2-40B4-BE49-F238E27FC236}">
                <a16:creationId xmlns:a16="http://schemas.microsoft.com/office/drawing/2014/main" id="{1AB79229-7EF8-8D54-ED6D-2A2E11C74F94}"/>
              </a:ext>
            </a:extLst>
          </p:cNvPr>
          <p:cNvSpPr>
            <a:spLocks noGrp="1"/>
          </p:cNvSpPr>
          <p:nvPr>
            <p:ph type="title"/>
          </p:nvPr>
        </p:nvSpPr>
        <p:spPr>
          <a:xfrm>
            <a:off x="912421" y="3202170"/>
            <a:ext cx="7683500" cy="895065"/>
          </a:xfrm>
        </p:spPr>
        <p:txBody>
          <a:bodyPr/>
          <a:lstStyle>
            <a:lvl1pPr>
              <a:defRPr>
                <a:solidFill>
                  <a:srgbClr val="463668"/>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24" name="Text Placeholder 23">
            <a:extLst>
              <a:ext uri="{FF2B5EF4-FFF2-40B4-BE49-F238E27FC236}">
                <a16:creationId xmlns:a16="http://schemas.microsoft.com/office/drawing/2014/main" id="{44FD65AF-CF48-C43D-0B1B-B1AD516E4D77}"/>
              </a:ext>
            </a:extLst>
          </p:cNvPr>
          <p:cNvSpPr>
            <a:spLocks noGrp="1"/>
          </p:cNvSpPr>
          <p:nvPr>
            <p:ph type="body" sz="quarter" idx="10"/>
          </p:nvPr>
        </p:nvSpPr>
        <p:spPr>
          <a:xfrm>
            <a:off x="980803" y="4236857"/>
            <a:ext cx="6823075" cy="454517"/>
          </a:xfrm>
        </p:spPr>
        <p:txBody>
          <a:bodyPr/>
          <a:lstStyle>
            <a:lvl1pPr marL="0" indent="0">
              <a:buNone/>
              <a:defRPr/>
            </a:lvl1pPr>
          </a:lstStyle>
          <a:p>
            <a:pPr lvl="0"/>
            <a:r>
              <a:rPr lang="en-US"/>
              <a:t>Click to edit Master text styles</a:t>
            </a:r>
          </a:p>
        </p:txBody>
      </p:sp>
      <p:grpSp>
        <p:nvGrpSpPr>
          <p:cNvPr id="31" name="Group 30">
            <a:extLst>
              <a:ext uri="{FF2B5EF4-FFF2-40B4-BE49-F238E27FC236}">
                <a16:creationId xmlns:a16="http://schemas.microsoft.com/office/drawing/2014/main" id="{F9844A26-1988-5CF0-0512-FD5DB0A10493}"/>
              </a:ext>
            </a:extLst>
          </p:cNvPr>
          <p:cNvGrpSpPr/>
          <p:nvPr userDrawn="1"/>
        </p:nvGrpSpPr>
        <p:grpSpPr>
          <a:xfrm>
            <a:off x="500380" y="692322"/>
            <a:ext cx="1549400" cy="331285"/>
            <a:chOff x="508000" y="692322"/>
            <a:chExt cx="1742534" cy="372580"/>
          </a:xfrm>
        </p:grpSpPr>
        <p:pic>
          <p:nvPicPr>
            <p:cNvPr id="9" name="MS logo gray - EMF" descr="Microsoft logo, gray text version">
              <a:extLst>
                <a:ext uri="{FF2B5EF4-FFF2-40B4-BE49-F238E27FC236}">
                  <a16:creationId xmlns:a16="http://schemas.microsoft.com/office/drawing/2014/main" id="{9F910978-B2E2-A761-DB69-56257446170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76756"/>
            <a:stretch/>
          </p:blipFill>
          <p:spPr bwMode="black">
            <a:xfrm>
              <a:off x="508000" y="692322"/>
              <a:ext cx="404421" cy="372580"/>
            </a:xfrm>
            <a:prstGeom prst="rect">
              <a:avLst/>
            </a:prstGeom>
          </p:spPr>
        </p:pic>
        <p:sp>
          <p:nvSpPr>
            <p:cNvPr id="30" name="Freeform: Shape 29">
              <a:extLst>
                <a:ext uri="{FF2B5EF4-FFF2-40B4-BE49-F238E27FC236}">
                  <a16:creationId xmlns:a16="http://schemas.microsoft.com/office/drawing/2014/main" id="{71A4613D-97FC-C7D4-40A9-576E9C03D440}"/>
                </a:ext>
              </a:extLst>
            </p:cNvPr>
            <p:cNvSpPr/>
            <p:nvPr userDrawn="1"/>
          </p:nvSpPr>
          <p:spPr>
            <a:xfrm>
              <a:off x="990546" y="749975"/>
              <a:ext cx="1259988" cy="239888"/>
            </a:xfrm>
            <a:custGeom>
              <a:avLst/>
              <a:gdLst/>
              <a:ahLst/>
              <a:cxnLst/>
              <a:rect l="l" t="t" r="r" b="b"/>
              <a:pathLst>
                <a:path w="1259988" h="239888">
                  <a:moveTo>
                    <a:pt x="981777" y="103752"/>
                  </a:moveTo>
                  <a:cubicBezTo>
                    <a:pt x="967862" y="103752"/>
                    <a:pt x="956862" y="108612"/>
                    <a:pt x="948779" y="118332"/>
                  </a:cubicBezTo>
                  <a:cubicBezTo>
                    <a:pt x="940696" y="128052"/>
                    <a:pt x="936654" y="141456"/>
                    <a:pt x="936654" y="158544"/>
                  </a:cubicBezTo>
                  <a:cubicBezTo>
                    <a:pt x="936654" y="175017"/>
                    <a:pt x="940747" y="187986"/>
                    <a:pt x="948933" y="197451"/>
                  </a:cubicBezTo>
                  <a:cubicBezTo>
                    <a:pt x="957118" y="206915"/>
                    <a:pt x="968066" y="211647"/>
                    <a:pt x="981777" y="211647"/>
                  </a:cubicBezTo>
                  <a:cubicBezTo>
                    <a:pt x="995795" y="211647"/>
                    <a:pt x="1006564" y="206992"/>
                    <a:pt x="1014084" y="197681"/>
                  </a:cubicBezTo>
                  <a:cubicBezTo>
                    <a:pt x="1021605" y="188370"/>
                    <a:pt x="1025365" y="175119"/>
                    <a:pt x="1025365" y="157930"/>
                  </a:cubicBezTo>
                  <a:cubicBezTo>
                    <a:pt x="1025365" y="140638"/>
                    <a:pt x="1021605" y="127285"/>
                    <a:pt x="1014084" y="117872"/>
                  </a:cubicBezTo>
                  <a:cubicBezTo>
                    <a:pt x="1006564" y="108458"/>
                    <a:pt x="995795" y="103752"/>
                    <a:pt x="981777" y="103752"/>
                  </a:cubicBezTo>
                  <a:close/>
                  <a:moveTo>
                    <a:pt x="676977" y="103752"/>
                  </a:moveTo>
                  <a:cubicBezTo>
                    <a:pt x="663062" y="103752"/>
                    <a:pt x="652062" y="108612"/>
                    <a:pt x="643979" y="118332"/>
                  </a:cubicBezTo>
                  <a:cubicBezTo>
                    <a:pt x="635896" y="128052"/>
                    <a:pt x="631854" y="141456"/>
                    <a:pt x="631854" y="158544"/>
                  </a:cubicBezTo>
                  <a:cubicBezTo>
                    <a:pt x="631854" y="175017"/>
                    <a:pt x="635947" y="187986"/>
                    <a:pt x="644133" y="197451"/>
                  </a:cubicBezTo>
                  <a:cubicBezTo>
                    <a:pt x="652318" y="206915"/>
                    <a:pt x="663266" y="211647"/>
                    <a:pt x="676977" y="211647"/>
                  </a:cubicBezTo>
                  <a:cubicBezTo>
                    <a:pt x="690995" y="211647"/>
                    <a:pt x="701764" y="206992"/>
                    <a:pt x="709284" y="197681"/>
                  </a:cubicBezTo>
                  <a:cubicBezTo>
                    <a:pt x="716805" y="188370"/>
                    <a:pt x="720565" y="175119"/>
                    <a:pt x="720565" y="157930"/>
                  </a:cubicBezTo>
                  <a:cubicBezTo>
                    <a:pt x="720565" y="140638"/>
                    <a:pt x="716805" y="127285"/>
                    <a:pt x="709284" y="117872"/>
                  </a:cubicBezTo>
                  <a:cubicBezTo>
                    <a:pt x="701764" y="108458"/>
                    <a:pt x="690995" y="103752"/>
                    <a:pt x="676977" y="103752"/>
                  </a:cubicBezTo>
                  <a:close/>
                  <a:moveTo>
                    <a:pt x="281759" y="79042"/>
                  </a:moveTo>
                  <a:lnTo>
                    <a:pt x="317367" y="79042"/>
                  </a:lnTo>
                  <a:lnTo>
                    <a:pt x="317367" y="236204"/>
                  </a:lnTo>
                  <a:lnTo>
                    <a:pt x="281759" y="236204"/>
                  </a:lnTo>
                  <a:close/>
                  <a:moveTo>
                    <a:pt x="577267" y="76279"/>
                  </a:moveTo>
                  <a:cubicBezTo>
                    <a:pt x="583713" y="76279"/>
                    <a:pt x="588624" y="77251"/>
                    <a:pt x="592001" y="79195"/>
                  </a:cubicBezTo>
                  <a:lnTo>
                    <a:pt x="592001" y="112960"/>
                  </a:lnTo>
                  <a:cubicBezTo>
                    <a:pt x="587704" y="109584"/>
                    <a:pt x="581513" y="107896"/>
                    <a:pt x="573430" y="107896"/>
                  </a:cubicBezTo>
                  <a:cubicBezTo>
                    <a:pt x="562891" y="107896"/>
                    <a:pt x="554092" y="112653"/>
                    <a:pt x="547032" y="122169"/>
                  </a:cubicBezTo>
                  <a:cubicBezTo>
                    <a:pt x="539972" y="131685"/>
                    <a:pt x="536442" y="144628"/>
                    <a:pt x="536442" y="160999"/>
                  </a:cubicBezTo>
                  <a:lnTo>
                    <a:pt x="536442" y="236204"/>
                  </a:lnTo>
                  <a:lnTo>
                    <a:pt x="500834" y="236204"/>
                  </a:lnTo>
                  <a:lnTo>
                    <a:pt x="500834" y="79042"/>
                  </a:lnTo>
                  <a:lnTo>
                    <a:pt x="536442" y="79042"/>
                  </a:lnTo>
                  <a:lnTo>
                    <a:pt x="536442" y="111426"/>
                  </a:lnTo>
                  <a:lnTo>
                    <a:pt x="537055" y="111426"/>
                  </a:lnTo>
                  <a:cubicBezTo>
                    <a:pt x="540534" y="100375"/>
                    <a:pt x="545880" y="91755"/>
                    <a:pt x="553094" y="85564"/>
                  </a:cubicBezTo>
                  <a:cubicBezTo>
                    <a:pt x="560308" y="79374"/>
                    <a:pt x="568365" y="76279"/>
                    <a:pt x="577267" y="76279"/>
                  </a:cubicBezTo>
                  <a:close/>
                  <a:moveTo>
                    <a:pt x="983926" y="75358"/>
                  </a:moveTo>
                  <a:cubicBezTo>
                    <a:pt x="1008482" y="75358"/>
                    <a:pt x="1027616" y="82572"/>
                    <a:pt x="1041327" y="96999"/>
                  </a:cubicBezTo>
                  <a:cubicBezTo>
                    <a:pt x="1055038" y="111426"/>
                    <a:pt x="1061893" y="131429"/>
                    <a:pt x="1061893" y="157009"/>
                  </a:cubicBezTo>
                  <a:cubicBezTo>
                    <a:pt x="1061893" y="182077"/>
                    <a:pt x="1054501" y="202157"/>
                    <a:pt x="1039715" y="217249"/>
                  </a:cubicBezTo>
                  <a:cubicBezTo>
                    <a:pt x="1024930" y="232341"/>
                    <a:pt x="1005055" y="239888"/>
                    <a:pt x="980089" y="239888"/>
                  </a:cubicBezTo>
                  <a:cubicBezTo>
                    <a:pt x="955839" y="239888"/>
                    <a:pt x="936475" y="232546"/>
                    <a:pt x="921997" y="217863"/>
                  </a:cubicBezTo>
                  <a:cubicBezTo>
                    <a:pt x="907519" y="203180"/>
                    <a:pt x="900280" y="183714"/>
                    <a:pt x="900280" y="159465"/>
                  </a:cubicBezTo>
                  <a:cubicBezTo>
                    <a:pt x="900280" y="133066"/>
                    <a:pt x="907826" y="112449"/>
                    <a:pt x="922918" y="97613"/>
                  </a:cubicBezTo>
                  <a:cubicBezTo>
                    <a:pt x="938010" y="82776"/>
                    <a:pt x="958346" y="75358"/>
                    <a:pt x="983926" y="75358"/>
                  </a:cubicBezTo>
                  <a:close/>
                  <a:moveTo>
                    <a:pt x="841069" y="75358"/>
                  </a:moveTo>
                  <a:cubicBezTo>
                    <a:pt x="855599" y="75358"/>
                    <a:pt x="868593" y="77558"/>
                    <a:pt x="880053" y="81958"/>
                  </a:cubicBezTo>
                  <a:lnTo>
                    <a:pt x="880053" y="113114"/>
                  </a:lnTo>
                  <a:cubicBezTo>
                    <a:pt x="869003" y="105542"/>
                    <a:pt x="856315" y="101756"/>
                    <a:pt x="841990" y="101756"/>
                  </a:cubicBezTo>
                  <a:cubicBezTo>
                    <a:pt x="837488" y="101756"/>
                    <a:pt x="833421" y="102217"/>
                    <a:pt x="829789" y="103138"/>
                  </a:cubicBezTo>
                  <a:cubicBezTo>
                    <a:pt x="826156" y="104059"/>
                    <a:pt x="823061" y="105338"/>
                    <a:pt x="820503" y="106975"/>
                  </a:cubicBezTo>
                  <a:cubicBezTo>
                    <a:pt x="817945" y="108612"/>
                    <a:pt x="815950" y="110581"/>
                    <a:pt x="814518" y="112884"/>
                  </a:cubicBezTo>
                  <a:cubicBezTo>
                    <a:pt x="813085" y="115186"/>
                    <a:pt x="812369" y="117718"/>
                    <a:pt x="812369" y="120481"/>
                  </a:cubicBezTo>
                  <a:cubicBezTo>
                    <a:pt x="812369" y="123857"/>
                    <a:pt x="813085" y="126722"/>
                    <a:pt x="814518" y="129076"/>
                  </a:cubicBezTo>
                  <a:cubicBezTo>
                    <a:pt x="815950" y="131429"/>
                    <a:pt x="818073" y="133501"/>
                    <a:pt x="820887" y="135292"/>
                  </a:cubicBezTo>
                  <a:cubicBezTo>
                    <a:pt x="823701" y="137082"/>
                    <a:pt x="827077" y="138719"/>
                    <a:pt x="831017" y="140203"/>
                  </a:cubicBezTo>
                  <a:cubicBezTo>
                    <a:pt x="834956" y="141687"/>
                    <a:pt x="839484" y="143298"/>
                    <a:pt x="844599" y="145038"/>
                  </a:cubicBezTo>
                  <a:cubicBezTo>
                    <a:pt x="851353" y="147800"/>
                    <a:pt x="857415" y="150614"/>
                    <a:pt x="862787" y="153479"/>
                  </a:cubicBezTo>
                  <a:cubicBezTo>
                    <a:pt x="868158" y="156344"/>
                    <a:pt x="872737" y="159592"/>
                    <a:pt x="876523" y="163225"/>
                  </a:cubicBezTo>
                  <a:cubicBezTo>
                    <a:pt x="880309" y="166857"/>
                    <a:pt x="883225" y="171052"/>
                    <a:pt x="885271" y="175810"/>
                  </a:cubicBezTo>
                  <a:cubicBezTo>
                    <a:pt x="887318" y="180568"/>
                    <a:pt x="888341" y="186221"/>
                    <a:pt x="888341" y="192769"/>
                  </a:cubicBezTo>
                  <a:cubicBezTo>
                    <a:pt x="888341" y="200750"/>
                    <a:pt x="886499" y="207708"/>
                    <a:pt x="882816" y="213643"/>
                  </a:cubicBezTo>
                  <a:cubicBezTo>
                    <a:pt x="879132" y="219577"/>
                    <a:pt x="874221" y="224488"/>
                    <a:pt x="868082" y="228377"/>
                  </a:cubicBezTo>
                  <a:cubicBezTo>
                    <a:pt x="861943" y="232265"/>
                    <a:pt x="854857" y="235155"/>
                    <a:pt x="846825" y="237048"/>
                  </a:cubicBezTo>
                  <a:cubicBezTo>
                    <a:pt x="838793" y="238941"/>
                    <a:pt x="830326" y="239888"/>
                    <a:pt x="821424" y="239888"/>
                  </a:cubicBezTo>
                  <a:cubicBezTo>
                    <a:pt x="804234" y="239888"/>
                    <a:pt x="789347" y="237023"/>
                    <a:pt x="776762" y="231293"/>
                  </a:cubicBezTo>
                  <a:lnTo>
                    <a:pt x="776762" y="198295"/>
                  </a:lnTo>
                  <a:cubicBezTo>
                    <a:pt x="790063" y="208424"/>
                    <a:pt x="804746" y="213489"/>
                    <a:pt x="820810" y="213489"/>
                  </a:cubicBezTo>
                  <a:cubicBezTo>
                    <a:pt x="842297" y="213489"/>
                    <a:pt x="853041" y="207145"/>
                    <a:pt x="853041" y="194458"/>
                  </a:cubicBezTo>
                  <a:cubicBezTo>
                    <a:pt x="853041" y="190877"/>
                    <a:pt x="852120" y="187833"/>
                    <a:pt x="850278" y="185326"/>
                  </a:cubicBezTo>
                  <a:cubicBezTo>
                    <a:pt x="848436" y="182819"/>
                    <a:pt x="845955" y="180593"/>
                    <a:pt x="842834" y="178649"/>
                  </a:cubicBezTo>
                  <a:cubicBezTo>
                    <a:pt x="839714" y="176705"/>
                    <a:pt x="836030" y="174966"/>
                    <a:pt x="831784" y="173431"/>
                  </a:cubicBezTo>
                  <a:cubicBezTo>
                    <a:pt x="827538" y="171896"/>
                    <a:pt x="822805" y="170157"/>
                    <a:pt x="817587" y="168213"/>
                  </a:cubicBezTo>
                  <a:cubicBezTo>
                    <a:pt x="811141" y="165655"/>
                    <a:pt x="805334" y="162943"/>
                    <a:pt x="800167" y="160078"/>
                  </a:cubicBezTo>
                  <a:cubicBezTo>
                    <a:pt x="795000" y="157214"/>
                    <a:pt x="790703" y="153965"/>
                    <a:pt x="787275" y="150333"/>
                  </a:cubicBezTo>
                  <a:cubicBezTo>
                    <a:pt x="783847" y="146700"/>
                    <a:pt x="781264" y="142582"/>
                    <a:pt x="779524" y="137977"/>
                  </a:cubicBezTo>
                  <a:cubicBezTo>
                    <a:pt x="777785" y="133373"/>
                    <a:pt x="776915" y="128001"/>
                    <a:pt x="776915" y="121862"/>
                  </a:cubicBezTo>
                  <a:cubicBezTo>
                    <a:pt x="776915" y="114291"/>
                    <a:pt x="778706" y="107614"/>
                    <a:pt x="782287" y="101833"/>
                  </a:cubicBezTo>
                  <a:cubicBezTo>
                    <a:pt x="785868" y="96052"/>
                    <a:pt x="790677" y="91192"/>
                    <a:pt x="796714" y="87253"/>
                  </a:cubicBezTo>
                  <a:cubicBezTo>
                    <a:pt x="802751" y="83313"/>
                    <a:pt x="809606" y="80346"/>
                    <a:pt x="817280" y="78351"/>
                  </a:cubicBezTo>
                  <a:cubicBezTo>
                    <a:pt x="824954" y="76356"/>
                    <a:pt x="832884" y="75358"/>
                    <a:pt x="841069" y="75358"/>
                  </a:cubicBezTo>
                  <a:close/>
                  <a:moveTo>
                    <a:pt x="679126" y="75358"/>
                  </a:moveTo>
                  <a:cubicBezTo>
                    <a:pt x="703682" y="75358"/>
                    <a:pt x="722816" y="82572"/>
                    <a:pt x="736527" y="96999"/>
                  </a:cubicBezTo>
                  <a:cubicBezTo>
                    <a:pt x="750238" y="111426"/>
                    <a:pt x="757093" y="131429"/>
                    <a:pt x="757093" y="157009"/>
                  </a:cubicBezTo>
                  <a:cubicBezTo>
                    <a:pt x="757093" y="182077"/>
                    <a:pt x="749701" y="202157"/>
                    <a:pt x="734915" y="217249"/>
                  </a:cubicBezTo>
                  <a:cubicBezTo>
                    <a:pt x="720130" y="232341"/>
                    <a:pt x="700255" y="239888"/>
                    <a:pt x="675289" y="239888"/>
                  </a:cubicBezTo>
                  <a:cubicBezTo>
                    <a:pt x="651039" y="239888"/>
                    <a:pt x="631675" y="232546"/>
                    <a:pt x="617197" y="217863"/>
                  </a:cubicBezTo>
                  <a:cubicBezTo>
                    <a:pt x="602719" y="203180"/>
                    <a:pt x="595480" y="183714"/>
                    <a:pt x="595480" y="159465"/>
                  </a:cubicBezTo>
                  <a:cubicBezTo>
                    <a:pt x="595480" y="133066"/>
                    <a:pt x="603026" y="112449"/>
                    <a:pt x="618118" y="97613"/>
                  </a:cubicBezTo>
                  <a:cubicBezTo>
                    <a:pt x="633210" y="82776"/>
                    <a:pt x="653546" y="75358"/>
                    <a:pt x="679126" y="75358"/>
                  </a:cubicBezTo>
                  <a:close/>
                  <a:moveTo>
                    <a:pt x="432704" y="75358"/>
                  </a:moveTo>
                  <a:cubicBezTo>
                    <a:pt x="447028" y="75358"/>
                    <a:pt x="459665" y="77865"/>
                    <a:pt x="470613" y="82879"/>
                  </a:cubicBezTo>
                  <a:lnTo>
                    <a:pt x="470613" y="116030"/>
                  </a:lnTo>
                  <a:cubicBezTo>
                    <a:pt x="459665" y="107844"/>
                    <a:pt x="448000" y="103752"/>
                    <a:pt x="435620" y="103752"/>
                  </a:cubicBezTo>
                  <a:cubicBezTo>
                    <a:pt x="420579" y="103752"/>
                    <a:pt x="408249" y="108842"/>
                    <a:pt x="398631" y="119023"/>
                  </a:cubicBezTo>
                  <a:cubicBezTo>
                    <a:pt x="389013" y="129204"/>
                    <a:pt x="384204" y="142531"/>
                    <a:pt x="384204" y="159004"/>
                  </a:cubicBezTo>
                  <a:cubicBezTo>
                    <a:pt x="384204" y="175273"/>
                    <a:pt x="388732" y="188114"/>
                    <a:pt x="397787" y="197527"/>
                  </a:cubicBezTo>
                  <a:cubicBezTo>
                    <a:pt x="406842" y="206941"/>
                    <a:pt x="418993" y="211647"/>
                    <a:pt x="434239" y="211647"/>
                  </a:cubicBezTo>
                  <a:cubicBezTo>
                    <a:pt x="447028" y="211647"/>
                    <a:pt x="459102" y="207094"/>
                    <a:pt x="470460" y="197988"/>
                  </a:cubicBezTo>
                  <a:lnTo>
                    <a:pt x="470460" y="228991"/>
                  </a:lnTo>
                  <a:cubicBezTo>
                    <a:pt x="457874" y="236255"/>
                    <a:pt x="442987" y="239888"/>
                    <a:pt x="425797" y="239888"/>
                  </a:cubicBezTo>
                  <a:cubicBezTo>
                    <a:pt x="402468" y="239888"/>
                    <a:pt x="383642" y="232597"/>
                    <a:pt x="369317" y="218017"/>
                  </a:cubicBezTo>
                  <a:cubicBezTo>
                    <a:pt x="354992" y="203436"/>
                    <a:pt x="347830" y="184533"/>
                    <a:pt x="347830" y="161306"/>
                  </a:cubicBezTo>
                  <a:cubicBezTo>
                    <a:pt x="347830" y="135419"/>
                    <a:pt x="355529" y="114623"/>
                    <a:pt x="370928" y="98917"/>
                  </a:cubicBezTo>
                  <a:cubicBezTo>
                    <a:pt x="386327" y="83211"/>
                    <a:pt x="406919" y="75358"/>
                    <a:pt x="432704" y="75358"/>
                  </a:cubicBezTo>
                  <a:close/>
                  <a:moveTo>
                    <a:pt x="0" y="16115"/>
                  </a:moveTo>
                  <a:lnTo>
                    <a:pt x="51415" y="16115"/>
                  </a:lnTo>
                  <a:lnTo>
                    <a:pt x="109277" y="162688"/>
                  </a:lnTo>
                  <a:cubicBezTo>
                    <a:pt x="113677" y="173943"/>
                    <a:pt x="116542" y="182333"/>
                    <a:pt x="117872" y="187858"/>
                  </a:cubicBezTo>
                  <a:lnTo>
                    <a:pt x="118639" y="187858"/>
                  </a:lnTo>
                  <a:cubicBezTo>
                    <a:pt x="122425" y="176296"/>
                    <a:pt x="125495" y="167701"/>
                    <a:pt x="127848" y="162074"/>
                  </a:cubicBezTo>
                  <a:lnTo>
                    <a:pt x="186784" y="16115"/>
                  </a:lnTo>
                  <a:lnTo>
                    <a:pt x="236358" y="16115"/>
                  </a:lnTo>
                  <a:lnTo>
                    <a:pt x="236358" y="236204"/>
                  </a:lnTo>
                  <a:lnTo>
                    <a:pt x="200137" y="236204"/>
                  </a:lnTo>
                  <a:lnTo>
                    <a:pt x="200137" y="93776"/>
                  </a:lnTo>
                  <a:cubicBezTo>
                    <a:pt x="200137" y="82111"/>
                    <a:pt x="200853" y="67838"/>
                    <a:pt x="202285" y="50955"/>
                  </a:cubicBezTo>
                  <a:lnTo>
                    <a:pt x="201671" y="50955"/>
                  </a:lnTo>
                  <a:cubicBezTo>
                    <a:pt x="199420" y="60573"/>
                    <a:pt x="197425" y="67479"/>
                    <a:pt x="195686" y="71675"/>
                  </a:cubicBezTo>
                  <a:lnTo>
                    <a:pt x="129997" y="236204"/>
                  </a:lnTo>
                  <a:lnTo>
                    <a:pt x="104826" y="236204"/>
                  </a:lnTo>
                  <a:lnTo>
                    <a:pt x="38984" y="72902"/>
                  </a:lnTo>
                  <a:cubicBezTo>
                    <a:pt x="37142" y="68093"/>
                    <a:pt x="35198" y="60778"/>
                    <a:pt x="33151" y="50955"/>
                  </a:cubicBezTo>
                  <a:lnTo>
                    <a:pt x="32537" y="50955"/>
                  </a:lnTo>
                  <a:cubicBezTo>
                    <a:pt x="33356" y="59754"/>
                    <a:pt x="33765" y="74130"/>
                    <a:pt x="33765" y="94082"/>
                  </a:cubicBezTo>
                  <a:lnTo>
                    <a:pt x="33765" y="236204"/>
                  </a:lnTo>
                  <a:lnTo>
                    <a:pt x="0" y="236204"/>
                  </a:lnTo>
                  <a:close/>
                  <a:moveTo>
                    <a:pt x="299716" y="5525"/>
                  </a:moveTo>
                  <a:cubicBezTo>
                    <a:pt x="305753" y="5525"/>
                    <a:pt x="310869" y="7469"/>
                    <a:pt x="315064" y="11357"/>
                  </a:cubicBezTo>
                  <a:cubicBezTo>
                    <a:pt x="319259" y="15245"/>
                    <a:pt x="321357" y="20106"/>
                    <a:pt x="321357" y="25938"/>
                  </a:cubicBezTo>
                  <a:cubicBezTo>
                    <a:pt x="321357" y="31463"/>
                    <a:pt x="319259" y="36195"/>
                    <a:pt x="315064" y="40135"/>
                  </a:cubicBezTo>
                  <a:cubicBezTo>
                    <a:pt x="310869" y="44074"/>
                    <a:pt x="305753" y="46044"/>
                    <a:pt x="299716" y="46044"/>
                  </a:cubicBezTo>
                  <a:cubicBezTo>
                    <a:pt x="293884" y="46044"/>
                    <a:pt x="288896" y="44151"/>
                    <a:pt x="284752" y="40365"/>
                  </a:cubicBezTo>
                  <a:cubicBezTo>
                    <a:pt x="280608" y="36579"/>
                    <a:pt x="278536" y="31770"/>
                    <a:pt x="278536" y="25938"/>
                  </a:cubicBezTo>
                  <a:cubicBezTo>
                    <a:pt x="278536" y="20106"/>
                    <a:pt x="280608" y="15245"/>
                    <a:pt x="284752" y="11357"/>
                  </a:cubicBezTo>
                  <a:cubicBezTo>
                    <a:pt x="288896" y="7469"/>
                    <a:pt x="293884" y="5525"/>
                    <a:pt x="299716" y="5525"/>
                  </a:cubicBezTo>
                  <a:close/>
                  <a:moveTo>
                    <a:pt x="1149851" y="0"/>
                  </a:moveTo>
                  <a:cubicBezTo>
                    <a:pt x="1158650" y="0"/>
                    <a:pt x="1165608" y="972"/>
                    <a:pt x="1170724" y="2916"/>
                  </a:cubicBezTo>
                  <a:lnTo>
                    <a:pt x="1170724" y="32537"/>
                  </a:lnTo>
                  <a:cubicBezTo>
                    <a:pt x="1165915" y="29775"/>
                    <a:pt x="1160441" y="28393"/>
                    <a:pt x="1154302" y="28393"/>
                  </a:cubicBezTo>
                  <a:cubicBezTo>
                    <a:pt x="1137010" y="28393"/>
                    <a:pt x="1128364" y="38165"/>
                    <a:pt x="1128364" y="57708"/>
                  </a:cubicBezTo>
                  <a:lnTo>
                    <a:pt x="1128364" y="79042"/>
                  </a:lnTo>
                  <a:lnTo>
                    <a:pt x="1160534" y="79042"/>
                  </a:lnTo>
                  <a:lnTo>
                    <a:pt x="1164892" y="79042"/>
                  </a:lnTo>
                  <a:lnTo>
                    <a:pt x="1186779" y="79042"/>
                  </a:lnTo>
                  <a:lnTo>
                    <a:pt x="1186779" y="42667"/>
                  </a:lnTo>
                  <a:lnTo>
                    <a:pt x="1222386" y="32537"/>
                  </a:lnTo>
                  <a:lnTo>
                    <a:pt x="1222386" y="79042"/>
                  </a:lnTo>
                  <a:lnTo>
                    <a:pt x="1259988" y="79042"/>
                  </a:lnTo>
                  <a:lnTo>
                    <a:pt x="1259988" y="106975"/>
                  </a:lnTo>
                  <a:lnTo>
                    <a:pt x="1222386" y="106975"/>
                  </a:lnTo>
                  <a:lnTo>
                    <a:pt x="1222386" y="185556"/>
                  </a:lnTo>
                  <a:cubicBezTo>
                    <a:pt x="1222386" y="194867"/>
                    <a:pt x="1224074" y="201518"/>
                    <a:pt x="1227451" y="205508"/>
                  </a:cubicBezTo>
                  <a:cubicBezTo>
                    <a:pt x="1230827" y="209499"/>
                    <a:pt x="1236455" y="211494"/>
                    <a:pt x="1244333" y="211494"/>
                  </a:cubicBezTo>
                  <a:cubicBezTo>
                    <a:pt x="1250370" y="211494"/>
                    <a:pt x="1255589" y="209754"/>
                    <a:pt x="1259988" y="206276"/>
                  </a:cubicBezTo>
                  <a:lnTo>
                    <a:pt x="1259988" y="234516"/>
                  </a:lnTo>
                  <a:cubicBezTo>
                    <a:pt x="1253031" y="237995"/>
                    <a:pt x="1243873" y="239734"/>
                    <a:pt x="1232515" y="239734"/>
                  </a:cubicBezTo>
                  <a:cubicBezTo>
                    <a:pt x="1202024" y="239734"/>
                    <a:pt x="1186779" y="225102"/>
                    <a:pt x="1186779" y="195839"/>
                  </a:cubicBezTo>
                  <a:lnTo>
                    <a:pt x="1186779" y="106975"/>
                  </a:lnTo>
                  <a:lnTo>
                    <a:pt x="1164892" y="106975"/>
                  </a:lnTo>
                  <a:lnTo>
                    <a:pt x="1160534" y="106975"/>
                  </a:lnTo>
                  <a:lnTo>
                    <a:pt x="1128517" y="106975"/>
                  </a:lnTo>
                  <a:lnTo>
                    <a:pt x="1128517" y="236204"/>
                  </a:lnTo>
                  <a:lnTo>
                    <a:pt x="1092910" y="236204"/>
                  </a:lnTo>
                  <a:lnTo>
                    <a:pt x="1092910" y="106975"/>
                  </a:lnTo>
                  <a:lnTo>
                    <a:pt x="1066051" y="106975"/>
                  </a:lnTo>
                  <a:lnTo>
                    <a:pt x="1066051" y="79042"/>
                  </a:lnTo>
                  <a:lnTo>
                    <a:pt x="1092910" y="79042"/>
                  </a:lnTo>
                  <a:lnTo>
                    <a:pt x="1092910" y="53564"/>
                  </a:lnTo>
                  <a:cubicBezTo>
                    <a:pt x="1092910" y="36988"/>
                    <a:pt x="1098333" y="23917"/>
                    <a:pt x="1109179" y="14350"/>
                  </a:cubicBezTo>
                  <a:cubicBezTo>
                    <a:pt x="1120025" y="4783"/>
                    <a:pt x="1133582" y="0"/>
                    <a:pt x="1149851" y="0"/>
                  </a:cubicBezTo>
                  <a:close/>
                </a:path>
              </a:pathLst>
            </a:custGeom>
            <a:solidFill>
              <a:srgbClr val="2F2F2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5" name="Group 34">
            <a:extLst>
              <a:ext uri="{FF2B5EF4-FFF2-40B4-BE49-F238E27FC236}">
                <a16:creationId xmlns:a16="http://schemas.microsoft.com/office/drawing/2014/main" id="{AD470C8C-4EAB-1C39-02D1-0DF45232F820}"/>
              </a:ext>
            </a:extLst>
          </p:cNvPr>
          <p:cNvGrpSpPr/>
          <p:nvPr userDrawn="1"/>
        </p:nvGrpSpPr>
        <p:grpSpPr>
          <a:xfrm>
            <a:off x="1018903" y="2674948"/>
            <a:ext cx="3772725" cy="434132"/>
            <a:chOff x="1018903" y="2674948"/>
            <a:chExt cx="3772725" cy="434132"/>
          </a:xfrm>
        </p:grpSpPr>
        <p:pic>
          <p:nvPicPr>
            <p:cNvPr id="11" name="Picture 10">
              <a:extLst>
                <a:ext uri="{FF2B5EF4-FFF2-40B4-BE49-F238E27FC236}">
                  <a16:creationId xmlns:a16="http://schemas.microsoft.com/office/drawing/2014/main" id="{FBB2385A-5E6B-297A-DDE9-9E87F9E05BD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18903" y="2674948"/>
              <a:ext cx="434132" cy="434132"/>
            </a:xfrm>
            <a:prstGeom prst="rect">
              <a:avLst/>
            </a:prstGeom>
          </p:spPr>
        </p:pic>
        <p:sp>
          <p:nvSpPr>
            <p:cNvPr id="34" name="Freeform: Shape 33">
              <a:extLst>
                <a:ext uri="{FF2B5EF4-FFF2-40B4-BE49-F238E27FC236}">
                  <a16:creationId xmlns:a16="http://schemas.microsoft.com/office/drawing/2014/main" id="{F93F6363-616A-CDD2-CAE0-DBC4E69EE419}"/>
                </a:ext>
              </a:extLst>
            </p:cNvPr>
            <p:cNvSpPr/>
            <p:nvPr userDrawn="1"/>
          </p:nvSpPr>
          <p:spPr>
            <a:xfrm>
              <a:off x="1645690" y="2768269"/>
              <a:ext cx="3145938" cy="308493"/>
            </a:xfrm>
            <a:custGeom>
              <a:avLst/>
              <a:gdLst/>
              <a:ahLst/>
              <a:cxnLst/>
              <a:rect l="l" t="t" r="r" b="b"/>
              <a:pathLst>
                <a:path w="3145938" h="308493">
                  <a:moveTo>
                    <a:pt x="1730876" y="125853"/>
                  </a:moveTo>
                  <a:cubicBezTo>
                    <a:pt x="1724737" y="125853"/>
                    <a:pt x="1719339" y="126953"/>
                    <a:pt x="1714684" y="129153"/>
                  </a:cubicBezTo>
                  <a:cubicBezTo>
                    <a:pt x="1710028" y="131352"/>
                    <a:pt x="1706114" y="134243"/>
                    <a:pt x="1702943" y="137824"/>
                  </a:cubicBezTo>
                  <a:cubicBezTo>
                    <a:pt x="1699771" y="141405"/>
                    <a:pt x="1697392" y="145498"/>
                    <a:pt x="1695806" y="150102"/>
                  </a:cubicBezTo>
                  <a:cubicBezTo>
                    <a:pt x="1694220" y="154707"/>
                    <a:pt x="1693427" y="159413"/>
                    <a:pt x="1693427" y="164222"/>
                  </a:cubicBezTo>
                  <a:cubicBezTo>
                    <a:pt x="1693427" y="169441"/>
                    <a:pt x="1694169" y="174787"/>
                    <a:pt x="1695652" y="180261"/>
                  </a:cubicBezTo>
                  <a:cubicBezTo>
                    <a:pt x="1697136" y="185735"/>
                    <a:pt x="1699413" y="190723"/>
                    <a:pt x="1702482" y="195225"/>
                  </a:cubicBezTo>
                  <a:cubicBezTo>
                    <a:pt x="1705552" y="199727"/>
                    <a:pt x="1709465" y="203436"/>
                    <a:pt x="1714223" y="206352"/>
                  </a:cubicBezTo>
                  <a:cubicBezTo>
                    <a:pt x="1718981" y="209269"/>
                    <a:pt x="1724634" y="210727"/>
                    <a:pt x="1731183" y="210727"/>
                  </a:cubicBezTo>
                  <a:cubicBezTo>
                    <a:pt x="1737015" y="210727"/>
                    <a:pt x="1742182" y="209652"/>
                    <a:pt x="1746684" y="207504"/>
                  </a:cubicBezTo>
                  <a:cubicBezTo>
                    <a:pt x="1751186" y="205355"/>
                    <a:pt x="1754946" y="202388"/>
                    <a:pt x="1757965" y="198602"/>
                  </a:cubicBezTo>
                  <a:cubicBezTo>
                    <a:pt x="1760983" y="194816"/>
                    <a:pt x="1763285" y="190339"/>
                    <a:pt x="1764871" y="185172"/>
                  </a:cubicBezTo>
                  <a:cubicBezTo>
                    <a:pt x="1766457" y="180005"/>
                    <a:pt x="1767250" y="174403"/>
                    <a:pt x="1767250" y="168366"/>
                  </a:cubicBezTo>
                  <a:cubicBezTo>
                    <a:pt x="1767250" y="162023"/>
                    <a:pt x="1766508" y="156242"/>
                    <a:pt x="1765025" y="151023"/>
                  </a:cubicBezTo>
                  <a:cubicBezTo>
                    <a:pt x="1763541" y="145805"/>
                    <a:pt x="1761290" y="141329"/>
                    <a:pt x="1758272" y="137594"/>
                  </a:cubicBezTo>
                  <a:cubicBezTo>
                    <a:pt x="1755253" y="133859"/>
                    <a:pt x="1751468" y="130969"/>
                    <a:pt x="1746914" y="128922"/>
                  </a:cubicBezTo>
                  <a:cubicBezTo>
                    <a:pt x="1742361" y="126876"/>
                    <a:pt x="1737015" y="125853"/>
                    <a:pt x="1730876" y="125853"/>
                  </a:cubicBezTo>
                  <a:close/>
                  <a:moveTo>
                    <a:pt x="2943927" y="103752"/>
                  </a:moveTo>
                  <a:cubicBezTo>
                    <a:pt x="2930012" y="103752"/>
                    <a:pt x="2919012" y="108612"/>
                    <a:pt x="2910929" y="118332"/>
                  </a:cubicBezTo>
                  <a:cubicBezTo>
                    <a:pt x="2902846" y="128053"/>
                    <a:pt x="2898804" y="141456"/>
                    <a:pt x="2898804" y="158544"/>
                  </a:cubicBezTo>
                  <a:cubicBezTo>
                    <a:pt x="2898804" y="175017"/>
                    <a:pt x="2902897" y="187986"/>
                    <a:pt x="2911083" y="197451"/>
                  </a:cubicBezTo>
                  <a:cubicBezTo>
                    <a:pt x="2919268" y="206915"/>
                    <a:pt x="2930216" y="211647"/>
                    <a:pt x="2943927" y="211647"/>
                  </a:cubicBezTo>
                  <a:cubicBezTo>
                    <a:pt x="2957945" y="211647"/>
                    <a:pt x="2968714" y="206992"/>
                    <a:pt x="2976235" y="197681"/>
                  </a:cubicBezTo>
                  <a:cubicBezTo>
                    <a:pt x="2983755" y="188370"/>
                    <a:pt x="2987515" y="175119"/>
                    <a:pt x="2987515" y="157930"/>
                  </a:cubicBezTo>
                  <a:cubicBezTo>
                    <a:pt x="2987515" y="140638"/>
                    <a:pt x="2983755" y="127285"/>
                    <a:pt x="2976235" y="117872"/>
                  </a:cubicBezTo>
                  <a:cubicBezTo>
                    <a:pt x="2968714" y="108458"/>
                    <a:pt x="2957945" y="103752"/>
                    <a:pt x="2943927" y="103752"/>
                  </a:cubicBezTo>
                  <a:close/>
                  <a:moveTo>
                    <a:pt x="2588116" y="103752"/>
                  </a:moveTo>
                  <a:cubicBezTo>
                    <a:pt x="2575429" y="103752"/>
                    <a:pt x="2565222" y="108254"/>
                    <a:pt x="2557497" y="117258"/>
                  </a:cubicBezTo>
                  <a:cubicBezTo>
                    <a:pt x="2549772" y="126262"/>
                    <a:pt x="2545910" y="137517"/>
                    <a:pt x="2545910" y="151023"/>
                  </a:cubicBezTo>
                  <a:lnTo>
                    <a:pt x="2545910" y="170515"/>
                  </a:lnTo>
                  <a:cubicBezTo>
                    <a:pt x="2545910" y="181975"/>
                    <a:pt x="2549568" y="191695"/>
                    <a:pt x="2556883" y="199676"/>
                  </a:cubicBezTo>
                  <a:cubicBezTo>
                    <a:pt x="2564199" y="207657"/>
                    <a:pt x="2573485" y="211647"/>
                    <a:pt x="2584740" y="211647"/>
                  </a:cubicBezTo>
                  <a:cubicBezTo>
                    <a:pt x="2597939" y="211647"/>
                    <a:pt x="2608299" y="206506"/>
                    <a:pt x="2615819" y="196223"/>
                  </a:cubicBezTo>
                  <a:cubicBezTo>
                    <a:pt x="2623340" y="185940"/>
                    <a:pt x="2627100" y="171589"/>
                    <a:pt x="2627100" y="153172"/>
                  </a:cubicBezTo>
                  <a:cubicBezTo>
                    <a:pt x="2627100" y="137722"/>
                    <a:pt x="2623596" y="125623"/>
                    <a:pt x="2616587" y="116874"/>
                  </a:cubicBezTo>
                  <a:cubicBezTo>
                    <a:pt x="2609578" y="108126"/>
                    <a:pt x="2600088" y="103752"/>
                    <a:pt x="2588116" y="103752"/>
                  </a:cubicBezTo>
                  <a:close/>
                  <a:moveTo>
                    <a:pt x="2391477" y="103752"/>
                  </a:moveTo>
                  <a:cubicBezTo>
                    <a:pt x="2377562" y="103752"/>
                    <a:pt x="2366562" y="108612"/>
                    <a:pt x="2358479" y="118332"/>
                  </a:cubicBezTo>
                  <a:cubicBezTo>
                    <a:pt x="2350396" y="128053"/>
                    <a:pt x="2346354" y="141456"/>
                    <a:pt x="2346354" y="158544"/>
                  </a:cubicBezTo>
                  <a:cubicBezTo>
                    <a:pt x="2346354" y="175017"/>
                    <a:pt x="2350447" y="187986"/>
                    <a:pt x="2358633" y="197451"/>
                  </a:cubicBezTo>
                  <a:cubicBezTo>
                    <a:pt x="2366818" y="206915"/>
                    <a:pt x="2377766" y="211647"/>
                    <a:pt x="2391477" y="211647"/>
                  </a:cubicBezTo>
                  <a:cubicBezTo>
                    <a:pt x="2405495" y="211647"/>
                    <a:pt x="2416264" y="206992"/>
                    <a:pt x="2423785" y="197681"/>
                  </a:cubicBezTo>
                  <a:cubicBezTo>
                    <a:pt x="2431305" y="188370"/>
                    <a:pt x="2435065" y="175119"/>
                    <a:pt x="2435065" y="157930"/>
                  </a:cubicBezTo>
                  <a:cubicBezTo>
                    <a:pt x="2435065" y="140638"/>
                    <a:pt x="2431305" y="127285"/>
                    <a:pt x="2423785" y="117872"/>
                  </a:cubicBezTo>
                  <a:cubicBezTo>
                    <a:pt x="2416264" y="108458"/>
                    <a:pt x="2405495" y="103752"/>
                    <a:pt x="2391477" y="103752"/>
                  </a:cubicBezTo>
                  <a:close/>
                  <a:moveTo>
                    <a:pt x="1038927" y="103752"/>
                  </a:moveTo>
                  <a:cubicBezTo>
                    <a:pt x="1025012" y="103752"/>
                    <a:pt x="1014013" y="108612"/>
                    <a:pt x="1005929" y="118332"/>
                  </a:cubicBezTo>
                  <a:cubicBezTo>
                    <a:pt x="997846" y="128053"/>
                    <a:pt x="993804" y="141456"/>
                    <a:pt x="993804" y="158544"/>
                  </a:cubicBezTo>
                  <a:cubicBezTo>
                    <a:pt x="993804" y="175017"/>
                    <a:pt x="997897" y="187986"/>
                    <a:pt x="1006083" y="197451"/>
                  </a:cubicBezTo>
                  <a:cubicBezTo>
                    <a:pt x="1014268" y="206915"/>
                    <a:pt x="1025217" y="211647"/>
                    <a:pt x="1038927" y="211647"/>
                  </a:cubicBezTo>
                  <a:cubicBezTo>
                    <a:pt x="1052945" y="211647"/>
                    <a:pt x="1063714" y="206992"/>
                    <a:pt x="1071235" y="197681"/>
                  </a:cubicBezTo>
                  <a:cubicBezTo>
                    <a:pt x="1078755" y="188370"/>
                    <a:pt x="1082515" y="175119"/>
                    <a:pt x="1082515" y="157930"/>
                  </a:cubicBezTo>
                  <a:cubicBezTo>
                    <a:pt x="1082515" y="140638"/>
                    <a:pt x="1078755" y="127285"/>
                    <a:pt x="1071235" y="117872"/>
                  </a:cubicBezTo>
                  <a:cubicBezTo>
                    <a:pt x="1063714" y="108458"/>
                    <a:pt x="1052945" y="103752"/>
                    <a:pt x="1038927" y="103752"/>
                  </a:cubicBezTo>
                  <a:close/>
                  <a:moveTo>
                    <a:pt x="715077" y="103752"/>
                  </a:moveTo>
                  <a:cubicBezTo>
                    <a:pt x="701162" y="103752"/>
                    <a:pt x="690162" y="108612"/>
                    <a:pt x="682079" y="118332"/>
                  </a:cubicBezTo>
                  <a:cubicBezTo>
                    <a:pt x="673996" y="128053"/>
                    <a:pt x="669954" y="141456"/>
                    <a:pt x="669954" y="158544"/>
                  </a:cubicBezTo>
                  <a:cubicBezTo>
                    <a:pt x="669954" y="175017"/>
                    <a:pt x="674047" y="187986"/>
                    <a:pt x="682233" y="197451"/>
                  </a:cubicBezTo>
                  <a:cubicBezTo>
                    <a:pt x="690418" y="206915"/>
                    <a:pt x="701366" y="211647"/>
                    <a:pt x="715077" y="211647"/>
                  </a:cubicBezTo>
                  <a:cubicBezTo>
                    <a:pt x="729095" y="211647"/>
                    <a:pt x="739864" y="206992"/>
                    <a:pt x="747385" y="197681"/>
                  </a:cubicBezTo>
                  <a:cubicBezTo>
                    <a:pt x="754905" y="188370"/>
                    <a:pt x="758665" y="175119"/>
                    <a:pt x="758665" y="157930"/>
                  </a:cubicBezTo>
                  <a:cubicBezTo>
                    <a:pt x="758665" y="140638"/>
                    <a:pt x="754905" y="127285"/>
                    <a:pt x="747385" y="117872"/>
                  </a:cubicBezTo>
                  <a:cubicBezTo>
                    <a:pt x="739864" y="108458"/>
                    <a:pt x="729095" y="103752"/>
                    <a:pt x="715077" y="103752"/>
                  </a:cubicBezTo>
                  <a:close/>
                  <a:moveTo>
                    <a:pt x="2701110" y="79042"/>
                  </a:moveTo>
                  <a:lnTo>
                    <a:pt x="2736717" y="79042"/>
                  </a:lnTo>
                  <a:lnTo>
                    <a:pt x="2736717" y="236204"/>
                  </a:lnTo>
                  <a:lnTo>
                    <a:pt x="2701110" y="236204"/>
                  </a:lnTo>
                  <a:close/>
                  <a:moveTo>
                    <a:pt x="291284" y="79042"/>
                  </a:moveTo>
                  <a:lnTo>
                    <a:pt x="326892" y="79042"/>
                  </a:lnTo>
                  <a:lnTo>
                    <a:pt x="326892" y="236204"/>
                  </a:lnTo>
                  <a:lnTo>
                    <a:pt x="291284" y="236204"/>
                  </a:lnTo>
                  <a:close/>
                  <a:moveTo>
                    <a:pt x="605842" y="76279"/>
                  </a:moveTo>
                  <a:cubicBezTo>
                    <a:pt x="612288" y="76279"/>
                    <a:pt x="617200" y="77251"/>
                    <a:pt x="620576" y="79195"/>
                  </a:cubicBezTo>
                  <a:lnTo>
                    <a:pt x="620576" y="112961"/>
                  </a:lnTo>
                  <a:cubicBezTo>
                    <a:pt x="616279" y="109584"/>
                    <a:pt x="610088" y="107896"/>
                    <a:pt x="602005" y="107896"/>
                  </a:cubicBezTo>
                  <a:cubicBezTo>
                    <a:pt x="591466" y="107896"/>
                    <a:pt x="582667" y="112654"/>
                    <a:pt x="575607" y="122169"/>
                  </a:cubicBezTo>
                  <a:cubicBezTo>
                    <a:pt x="568547" y="131685"/>
                    <a:pt x="565017" y="144628"/>
                    <a:pt x="565017" y="160999"/>
                  </a:cubicBezTo>
                  <a:lnTo>
                    <a:pt x="565017" y="236204"/>
                  </a:lnTo>
                  <a:lnTo>
                    <a:pt x="529410" y="236204"/>
                  </a:lnTo>
                  <a:lnTo>
                    <a:pt x="529410" y="79042"/>
                  </a:lnTo>
                  <a:lnTo>
                    <a:pt x="565017" y="79042"/>
                  </a:lnTo>
                  <a:lnTo>
                    <a:pt x="565017" y="111426"/>
                  </a:lnTo>
                  <a:lnTo>
                    <a:pt x="565631" y="111426"/>
                  </a:lnTo>
                  <a:cubicBezTo>
                    <a:pt x="569109" y="100375"/>
                    <a:pt x="574456" y="91755"/>
                    <a:pt x="581669" y="85564"/>
                  </a:cubicBezTo>
                  <a:cubicBezTo>
                    <a:pt x="588883" y="79374"/>
                    <a:pt x="596940" y="76279"/>
                    <a:pt x="605842" y="76279"/>
                  </a:cubicBezTo>
                  <a:close/>
                  <a:moveTo>
                    <a:pt x="2946076" y="75358"/>
                  </a:moveTo>
                  <a:cubicBezTo>
                    <a:pt x="2970633" y="75358"/>
                    <a:pt x="2989766" y="82572"/>
                    <a:pt x="3003477" y="96999"/>
                  </a:cubicBezTo>
                  <a:cubicBezTo>
                    <a:pt x="3017188" y="111426"/>
                    <a:pt x="3024043" y="131429"/>
                    <a:pt x="3024043" y="157009"/>
                  </a:cubicBezTo>
                  <a:cubicBezTo>
                    <a:pt x="3024043" y="182077"/>
                    <a:pt x="3016651" y="202157"/>
                    <a:pt x="3001866" y="217249"/>
                  </a:cubicBezTo>
                  <a:cubicBezTo>
                    <a:pt x="2987080" y="232342"/>
                    <a:pt x="2967205" y="239888"/>
                    <a:pt x="2942239" y="239888"/>
                  </a:cubicBezTo>
                  <a:cubicBezTo>
                    <a:pt x="2917989" y="239888"/>
                    <a:pt x="2898625" y="232546"/>
                    <a:pt x="2884147" y="217863"/>
                  </a:cubicBezTo>
                  <a:cubicBezTo>
                    <a:pt x="2869669" y="203181"/>
                    <a:pt x="2862430" y="183714"/>
                    <a:pt x="2862430" y="159465"/>
                  </a:cubicBezTo>
                  <a:cubicBezTo>
                    <a:pt x="2862430" y="133066"/>
                    <a:pt x="2869976" y="112449"/>
                    <a:pt x="2885068" y="97613"/>
                  </a:cubicBezTo>
                  <a:cubicBezTo>
                    <a:pt x="2900160" y="82776"/>
                    <a:pt x="2920496" y="75358"/>
                    <a:pt x="2946076" y="75358"/>
                  </a:cubicBezTo>
                  <a:close/>
                  <a:moveTo>
                    <a:pt x="2600241" y="75358"/>
                  </a:moveTo>
                  <a:cubicBezTo>
                    <a:pt x="2620194" y="75358"/>
                    <a:pt x="2635746" y="82367"/>
                    <a:pt x="2646899" y="96385"/>
                  </a:cubicBezTo>
                  <a:cubicBezTo>
                    <a:pt x="2658052" y="110403"/>
                    <a:pt x="2663628" y="129229"/>
                    <a:pt x="2663628" y="152865"/>
                  </a:cubicBezTo>
                  <a:cubicBezTo>
                    <a:pt x="2663628" y="179059"/>
                    <a:pt x="2657335" y="200034"/>
                    <a:pt x="2644750" y="215791"/>
                  </a:cubicBezTo>
                  <a:cubicBezTo>
                    <a:pt x="2632165" y="231549"/>
                    <a:pt x="2614975" y="239427"/>
                    <a:pt x="2593181" y="239427"/>
                  </a:cubicBezTo>
                  <a:cubicBezTo>
                    <a:pt x="2573127" y="239427"/>
                    <a:pt x="2557676" y="230628"/>
                    <a:pt x="2546831" y="213029"/>
                  </a:cubicBezTo>
                  <a:lnTo>
                    <a:pt x="2546217" y="213029"/>
                  </a:lnTo>
                  <a:lnTo>
                    <a:pt x="2546217" y="308493"/>
                  </a:lnTo>
                  <a:lnTo>
                    <a:pt x="2510610" y="308493"/>
                  </a:lnTo>
                  <a:lnTo>
                    <a:pt x="2510610" y="79042"/>
                  </a:lnTo>
                  <a:lnTo>
                    <a:pt x="2546217" y="79042"/>
                  </a:lnTo>
                  <a:lnTo>
                    <a:pt x="2546217" y="106668"/>
                  </a:lnTo>
                  <a:lnTo>
                    <a:pt x="2546831" y="106668"/>
                  </a:lnTo>
                  <a:cubicBezTo>
                    <a:pt x="2559007" y="85795"/>
                    <a:pt x="2576810" y="75358"/>
                    <a:pt x="2600241" y="75358"/>
                  </a:cubicBezTo>
                  <a:close/>
                  <a:moveTo>
                    <a:pt x="2393626" y="75358"/>
                  </a:moveTo>
                  <a:cubicBezTo>
                    <a:pt x="2418183" y="75358"/>
                    <a:pt x="2437316" y="82572"/>
                    <a:pt x="2451027" y="96999"/>
                  </a:cubicBezTo>
                  <a:cubicBezTo>
                    <a:pt x="2464738" y="111426"/>
                    <a:pt x="2471593" y="131429"/>
                    <a:pt x="2471593" y="157009"/>
                  </a:cubicBezTo>
                  <a:cubicBezTo>
                    <a:pt x="2471593" y="182077"/>
                    <a:pt x="2464201" y="202157"/>
                    <a:pt x="2449416" y="217249"/>
                  </a:cubicBezTo>
                  <a:cubicBezTo>
                    <a:pt x="2434630" y="232342"/>
                    <a:pt x="2414755" y="239888"/>
                    <a:pt x="2389789" y="239888"/>
                  </a:cubicBezTo>
                  <a:cubicBezTo>
                    <a:pt x="2365539" y="239888"/>
                    <a:pt x="2346175" y="232546"/>
                    <a:pt x="2331697" y="217863"/>
                  </a:cubicBezTo>
                  <a:cubicBezTo>
                    <a:pt x="2317219" y="203181"/>
                    <a:pt x="2309980" y="183714"/>
                    <a:pt x="2309980" y="159465"/>
                  </a:cubicBezTo>
                  <a:cubicBezTo>
                    <a:pt x="2309980" y="133066"/>
                    <a:pt x="2317526" y="112449"/>
                    <a:pt x="2332618" y="97613"/>
                  </a:cubicBezTo>
                  <a:cubicBezTo>
                    <a:pt x="2347710" y="82776"/>
                    <a:pt x="2368046" y="75358"/>
                    <a:pt x="2393626" y="75358"/>
                  </a:cubicBezTo>
                  <a:close/>
                  <a:moveTo>
                    <a:pt x="1041076" y="75358"/>
                  </a:moveTo>
                  <a:cubicBezTo>
                    <a:pt x="1065633" y="75358"/>
                    <a:pt x="1084766" y="82572"/>
                    <a:pt x="1098477" y="96999"/>
                  </a:cubicBezTo>
                  <a:cubicBezTo>
                    <a:pt x="1112188" y="111426"/>
                    <a:pt x="1119043" y="131429"/>
                    <a:pt x="1119043" y="157009"/>
                  </a:cubicBezTo>
                  <a:cubicBezTo>
                    <a:pt x="1119043" y="182077"/>
                    <a:pt x="1111651" y="202157"/>
                    <a:pt x="1096866" y="217249"/>
                  </a:cubicBezTo>
                  <a:cubicBezTo>
                    <a:pt x="1082080" y="232342"/>
                    <a:pt x="1062205" y="239888"/>
                    <a:pt x="1037239" y="239888"/>
                  </a:cubicBezTo>
                  <a:cubicBezTo>
                    <a:pt x="1012989" y="239888"/>
                    <a:pt x="993625" y="232546"/>
                    <a:pt x="979147" y="217863"/>
                  </a:cubicBezTo>
                  <a:cubicBezTo>
                    <a:pt x="964669" y="203181"/>
                    <a:pt x="957430" y="183714"/>
                    <a:pt x="957430" y="159465"/>
                  </a:cubicBezTo>
                  <a:cubicBezTo>
                    <a:pt x="957430" y="133066"/>
                    <a:pt x="964976" y="112449"/>
                    <a:pt x="980068" y="97613"/>
                  </a:cubicBezTo>
                  <a:cubicBezTo>
                    <a:pt x="995160" y="82776"/>
                    <a:pt x="1015496" y="75358"/>
                    <a:pt x="1041076" y="75358"/>
                  </a:cubicBezTo>
                  <a:close/>
                  <a:moveTo>
                    <a:pt x="888695" y="75358"/>
                  </a:moveTo>
                  <a:cubicBezTo>
                    <a:pt x="903224" y="75358"/>
                    <a:pt x="916218" y="77558"/>
                    <a:pt x="927678" y="81958"/>
                  </a:cubicBezTo>
                  <a:lnTo>
                    <a:pt x="927678" y="113114"/>
                  </a:lnTo>
                  <a:cubicBezTo>
                    <a:pt x="916628" y="105542"/>
                    <a:pt x="903940" y="101757"/>
                    <a:pt x="889615" y="101757"/>
                  </a:cubicBezTo>
                  <a:cubicBezTo>
                    <a:pt x="885113" y="101757"/>
                    <a:pt x="881046" y="102217"/>
                    <a:pt x="877414" y="103138"/>
                  </a:cubicBezTo>
                  <a:cubicBezTo>
                    <a:pt x="873781" y="104059"/>
                    <a:pt x="870686" y="105338"/>
                    <a:pt x="868128" y="106975"/>
                  </a:cubicBezTo>
                  <a:cubicBezTo>
                    <a:pt x="865570" y="108612"/>
                    <a:pt x="863575" y="110582"/>
                    <a:pt x="862143" y="112884"/>
                  </a:cubicBezTo>
                  <a:cubicBezTo>
                    <a:pt x="860710" y="115186"/>
                    <a:pt x="859994" y="117718"/>
                    <a:pt x="859994" y="120481"/>
                  </a:cubicBezTo>
                  <a:cubicBezTo>
                    <a:pt x="859994" y="123858"/>
                    <a:pt x="860710" y="126722"/>
                    <a:pt x="862143" y="129076"/>
                  </a:cubicBezTo>
                  <a:cubicBezTo>
                    <a:pt x="863575" y="131429"/>
                    <a:pt x="865698" y="133501"/>
                    <a:pt x="868512" y="135292"/>
                  </a:cubicBezTo>
                  <a:cubicBezTo>
                    <a:pt x="871326" y="137082"/>
                    <a:pt x="874702" y="138719"/>
                    <a:pt x="878642" y="140203"/>
                  </a:cubicBezTo>
                  <a:cubicBezTo>
                    <a:pt x="882581" y="141687"/>
                    <a:pt x="887109" y="143298"/>
                    <a:pt x="892225" y="145038"/>
                  </a:cubicBezTo>
                  <a:cubicBezTo>
                    <a:pt x="898978" y="147800"/>
                    <a:pt x="905040" y="150614"/>
                    <a:pt x="910412" y="153479"/>
                  </a:cubicBezTo>
                  <a:cubicBezTo>
                    <a:pt x="915784" y="156344"/>
                    <a:pt x="920362" y="159593"/>
                    <a:pt x="924148" y="163225"/>
                  </a:cubicBezTo>
                  <a:cubicBezTo>
                    <a:pt x="927934" y="166857"/>
                    <a:pt x="930850" y="171052"/>
                    <a:pt x="932897" y="175810"/>
                  </a:cubicBezTo>
                  <a:cubicBezTo>
                    <a:pt x="934943" y="180568"/>
                    <a:pt x="935966" y="186221"/>
                    <a:pt x="935966" y="192770"/>
                  </a:cubicBezTo>
                  <a:cubicBezTo>
                    <a:pt x="935966" y="200750"/>
                    <a:pt x="934124" y="207708"/>
                    <a:pt x="930441" y="213643"/>
                  </a:cubicBezTo>
                  <a:cubicBezTo>
                    <a:pt x="926757" y="219577"/>
                    <a:pt x="921846" y="224489"/>
                    <a:pt x="915707" y="228377"/>
                  </a:cubicBezTo>
                  <a:cubicBezTo>
                    <a:pt x="909568" y="232265"/>
                    <a:pt x="902482" y="235155"/>
                    <a:pt x="894450" y="237048"/>
                  </a:cubicBezTo>
                  <a:cubicBezTo>
                    <a:pt x="886418" y="238941"/>
                    <a:pt x="877951" y="239888"/>
                    <a:pt x="869049" y="239888"/>
                  </a:cubicBezTo>
                  <a:cubicBezTo>
                    <a:pt x="851860" y="239888"/>
                    <a:pt x="836972" y="237023"/>
                    <a:pt x="824387" y="231293"/>
                  </a:cubicBezTo>
                  <a:lnTo>
                    <a:pt x="824387" y="198295"/>
                  </a:lnTo>
                  <a:cubicBezTo>
                    <a:pt x="837688" y="208424"/>
                    <a:pt x="852371" y="213489"/>
                    <a:pt x="868435" y="213489"/>
                  </a:cubicBezTo>
                  <a:cubicBezTo>
                    <a:pt x="889922" y="213489"/>
                    <a:pt x="900666" y="207145"/>
                    <a:pt x="900666" y="194458"/>
                  </a:cubicBezTo>
                  <a:cubicBezTo>
                    <a:pt x="900666" y="190877"/>
                    <a:pt x="899745" y="187833"/>
                    <a:pt x="897903" y="185326"/>
                  </a:cubicBezTo>
                  <a:cubicBezTo>
                    <a:pt x="896062" y="182819"/>
                    <a:pt x="893580" y="180594"/>
                    <a:pt x="890460" y="178650"/>
                  </a:cubicBezTo>
                  <a:cubicBezTo>
                    <a:pt x="887339" y="176705"/>
                    <a:pt x="883655" y="174966"/>
                    <a:pt x="879409" y="173431"/>
                  </a:cubicBezTo>
                  <a:cubicBezTo>
                    <a:pt x="875163" y="171896"/>
                    <a:pt x="870431" y="170157"/>
                    <a:pt x="865212" y="168213"/>
                  </a:cubicBezTo>
                  <a:cubicBezTo>
                    <a:pt x="858766" y="165655"/>
                    <a:pt x="852960" y="162943"/>
                    <a:pt x="847792" y="160079"/>
                  </a:cubicBezTo>
                  <a:cubicBezTo>
                    <a:pt x="842625" y="157214"/>
                    <a:pt x="838328" y="153965"/>
                    <a:pt x="834900" y="150333"/>
                  </a:cubicBezTo>
                  <a:cubicBezTo>
                    <a:pt x="831473" y="146700"/>
                    <a:pt x="828889" y="142582"/>
                    <a:pt x="827150" y="137978"/>
                  </a:cubicBezTo>
                  <a:cubicBezTo>
                    <a:pt x="825410" y="133373"/>
                    <a:pt x="824540" y="128001"/>
                    <a:pt x="824540" y="121862"/>
                  </a:cubicBezTo>
                  <a:cubicBezTo>
                    <a:pt x="824540" y="114291"/>
                    <a:pt x="826331" y="107614"/>
                    <a:pt x="829912" y="101833"/>
                  </a:cubicBezTo>
                  <a:cubicBezTo>
                    <a:pt x="833493" y="96052"/>
                    <a:pt x="838302" y="91192"/>
                    <a:pt x="844339" y="87253"/>
                  </a:cubicBezTo>
                  <a:cubicBezTo>
                    <a:pt x="850376" y="83313"/>
                    <a:pt x="857231" y="80346"/>
                    <a:pt x="864905" y="78351"/>
                  </a:cubicBezTo>
                  <a:cubicBezTo>
                    <a:pt x="872579" y="76356"/>
                    <a:pt x="880509" y="75358"/>
                    <a:pt x="888695" y="75358"/>
                  </a:cubicBezTo>
                  <a:close/>
                  <a:moveTo>
                    <a:pt x="717226" y="75358"/>
                  </a:moveTo>
                  <a:cubicBezTo>
                    <a:pt x="741783" y="75358"/>
                    <a:pt x="760916" y="82572"/>
                    <a:pt x="774627" y="96999"/>
                  </a:cubicBezTo>
                  <a:cubicBezTo>
                    <a:pt x="788338" y="111426"/>
                    <a:pt x="795193" y="131429"/>
                    <a:pt x="795193" y="157009"/>
                  </a:cubicBezTo>
                  <a:cubicBezTo>
                    <a:pt x="795193" y="182077"/>
                    <a:pt x="787801" y="202157"/>
                    <a:pt x="773016" y="217249"/>
                  </a:cubicBezTo>
                  <a:cubicBezTo>
                    <a:pt x="758230" y="232342"/>
                    <a:pt x="738355" y="239888"/>
                    <a:pt x="713389" y="239888"/>
                  </a:cubicBezTo>
                  <a:cubicBezTo>
                    <a:pt x="689139" y="239888"/>
                    <a:pt x="669775" y="232546"/>
                    <a:pt x="655297" y="217863"/>
                  </a:cubicBezTo>
                  <a:cubicBezTo>
                    <a:pt x="640819" y="203181"/>
                    <a:pt x="633580" y="183714"/>
                    <a:pt x="633580" y="159465"/>
                  </a:cubicBezTo>
                  <a:cubicBezTo>
                    <a:pt x="633580" y="133066"/>
                    <a:pt x="641126" y="112449"/>
                    <a:pt x="656218" y="97613"/>
                  </a:cubicBezTo>
                  <a:cubicBezTo>
                    <a:pt x="671310" y="82776"/>
                    <a:pt x="691646" y="75358"/>
                    <a:pt x="717226" y="75358"/>
                  </a:cubicBezTo>
                  <a:close/>
                  <a:moveTo>
                    <a:pt x="451754" y="75358"/>
                  </a:moveTo>
                  <a:cubicBezTo>
                    <a:pt x="466078" y="75358"/>
                    <a:pt x="478715" y="77865"/>
                    <a:pt x="489663" y="82879"/>
                  </a:cubicBezTo>
                  <a:lnTo>
                    <a:pt x="489663" y="116030"/>
                  </a:lnTo>
                  <a:cubicBezTo>
                    <a:pt x="478715" y="107845"/>
                    <a:pt x="467051" y="103752"/>
                    <a:pt x="454670" y="103752"/>
                  </a:cubicBezTo>
                  <a:cubicBezTo>
                    <a:pt x="439629" y="103752"/>
                    <a:pt x="427299" y="108842"/>
                    <a:pt x="417681" y="119023"/>
                  </a:cubicBezTo>
                  <a:cubicBezTo>
                    <a:pt x="408063" y="129204"/>
                    <a:pt x="403254" y="142531"/>
                    <a:pt x="403254" y="159004"/>
                  </a:cubicBezTo>
                  <a:cubicBezTo>
                    <a:pt x="403254" y="175273"/>
                    <a:pt x="407782" y="188114"/>
                    <a:pt x="416837" y="197527"/>
                  </a:cubicBezTo>
                  <a:cubicBezTo>
                    <a:pt x="425893" y="206941"/>
                    <a:pt x="438043" y="211647"/>
                    <a:pt x="453289" y="211647"/>
                  </a:cubicBezTo>
                  <a:cubicBezTo>
                    <a:pt x="466078" y="211647"/>
                    <a:pt x="478152" y="207094"/>
                    <a:pt x="489510" y="197988"/>
                  </a:cubicBezTo>
                  <a:lnTo>
                    <a:pt x="489510" y="228991"/>
                  </a:lnTo>
                  <a:cubicBezTo>
                    <a:pt x="476924" y="236255"/>
                    <a:pt x="462037" y="239888"/>
                    <a:pt x="444847" y="239888"/>
                  </a:cubicBezTo>
                  <a:cubicBezTo>
                    <a:pt x="421518" y="239888"/>
                    <a:pt x="402692" y="232597"/>
                    <a:pt x="388367" y="218017"/>
                  </a:cubicBezTo>
                  <a:cubicBezTo>
                    <a:pt x="374042" y="203436"/>
                    <a:pt x="366880" y="184533"/>
                    <a:pt x="366880" y="161306"/>
                  </a:cubicBezTo>
                  <a:cubicBezTo>
                    <a:pt x="366880" y="135420"/>
                    <a:pt x="374579" y="114623"/>
                    <a:pt x="389978" y="98917"/>
                  </a:cubicBezTo>
                  <a:cubicBezTo>
                    <a:pt x="405377" y="83211"/>
                    <a:pt x="425969" y="75358"/>
                    <a:pt x="451754" y="75358"/>
                  </a:cubicBezTo>
                  <a:close/>
                  <a:moveTo>
                    <a:pt x="3108336" y="32537"/>
                  </a:moveTo>
                  <a:lnTo>
                    <a:pt x="3108336" y="79042"/>
                  </a:lnTo>
                  <a:lnTo>
                    <a:pt x="3145938" y="79042"/>
                  </a:lnTo>
                  <a:lnTo>
                    <a:pt x="3145938" y="106975"/>
                  </a:lnTo>
                  <a:lnTo>
                    <a:pt x="3108336" y="106975"/>
                  </a:lnTo>
                  <a:lnTo>
                    <a:pt x="3108336" y="185556"/>
                  </a:lnTo>
                  <a:cubicBezTo>
                    <a:pt x="3108336" y="194867"/>
                    <a:pt x="3110024" y="201518"/>
                    <a:pt x="3113401" y="205508"/>
                  </a:cubicBezTo>
                  <a:cubicBezTo>
                    <a:pt x="3116777" y="209499"/>
                    <a:pt x="3122405" y="211494"/>
                    <a:pt x="3130283" y="211494"/>
                  </a:cubicBezTo>
                  <a:cubicBezTo>
                    <a:pt x="3136320" y="211494"/>
                    <a:pt x="3141538" y="209755"/>
                    <a:pt x="3145938" y="206276"/>
                  </a:cubicBezTo>
                  <a:lnTo>
                    <a:pt x="3145938" y="234516"/>
                  </a:lnTo>
                  <a:cubicBezTo>
                    <a:pt x="3138980" y="237995"/>
                    <a:pt x="3129823" y="239734"/>
                    <a:pt x="3118465" y="239734"/>
                  </a:cubicBezTo>
                  <a:cubicBezTo>
                    <a:pt x="3087975" y="239734"/>
                    <a:pt x="3072729" y="225102"/>
                    <a:pt x="3072729" y="195839"/>
                  </a:cubicBezTo>
                  <a:lnTo>
                    <a:pt x="3072729" y="106975"/>
                  </a:lnTo>
                  <a:lnTo>
                    <a:pt x="3046484" y="106975"/>
                  </a:lnTo>
                  <a:lnTo>
                    <a:pt x="3046484" y="79042"/>
                  </a:lnTo>
                  <a:lnTo>
                    <a:pt x="3072729" y="79042"/>
                  </a:lnTo>
                  <a:lnTo>
                    <a:pt x="3072729" y="42667"/>
                  </a:lnTo>
                  <a:close/>
                  <a:moveTo>
                    <a:pt x="1308111" y="32537"/>
                  </a:moveTo>
                  <a:lnTo>
                    <a:pt x="1308111" y="79042"/>
                  </a:lnTo>
                  <a:lnTo>
                    <a:pt x="1345713" y="79042"/>
                  </a:lnTo>
                  <a:lnTo>
                    <a:pt x="1345713" y="106975"/>
                  </a:lnTo>
                  <a:lnTo>
                    <a:pt x="1308111" y="106975"/>
                  </a:lnTo>
                  <a:lnTo>
                    <a:pt x="1308111" y="185556"/>
                  </a:lnTo>
                  <a:cubicBezTo>
                    <a:pt x="1308111" y="194867"/>
                    <a:pt x="1309799" y="201518"/>
                    <a:pt x="1313176" y="205508"/>
                  </a:cubicBezTo>
                  <a:cubicBezTo>
                    <a:pt x="1316552" y="209499"/>
                    <a:pt x="1322180" y="211494"/>
                    <a:pt x="1330058" y="211494"/>
                  </a:cubicBezTo>
                  <a:cubicBezTo>
                    <a:pt x="1336095" y="211494"/>
                    <a:pt x="1341314" y="209755"/>
                    <a:pt x="1345713" y="206276"/>
                  </a:cubicBezTo>
                  <a:lnTo>
                    <a:pt x="1345713" y="234516"/>
                  </a:lnTo>
                  <a:cubicBezTo>
                    <a:pt x="1338756" y="237995"/>
                    <a:pt x="1329598" y="239734"/>
                    <a:pt x="1318240" y="239734"/>
                  </a:cubicBezTo>
                  <a:cubicBezTo>
                    <a:pt x="1287749" y="239734"/>
                    <a:pt x="1272504" y="225102"/>
                    <a:pt x="1272504" y="195839"/>
                  </a:cubicBezTo>
                  <a:lnTo>
                    <a:pt x="1272504" y="106975"/>
                  </a:lnTo>
                  <a:lnTo>
                    <a:pt x="1246259" y="106975"/>
                  </a:lnTo>
                  <a:lnTo>
                    <a:pt x="1246259" y="79042"/>
                  </a:lnTo>
                  <a:lnTo>
                    <a:pt x="1272504" y="79042"/>
                  </a:lnTo>
                  <a:lnTo>
                    <a:pt x="1272504" y="42667"/>
                  </a:lnTo>
                  <a:close/>
                  <a:moveTo>
                    <a:pt x="1846613" y="16115"/>
                  </a:moveTo>
                  <a:lnTo>
                    <a:pt x="1954969" y="16115"/>
                  </a:lnTo>
                  <a:lnTo>
                    <a:pt x="1954969" y="46504"/>
                  </a:lnTo>
                  <a:lnTo>
                    <a:pt x="1876234" y="46504"/>
                  </a:lnTo>
                  <a:lnTo>
                    <a:pt x="1872551" y="101603"/>
                  </a:lnTo>
                  <a:cubicBezTo>
                    <a:pt x="1879611" y="101194"/>
                    <a:pt x="1886006" y="100989"/>
                    <a:pt x="1891736" y="100989"/>
                  </a:cubicBezTo>
                  <a:cubicBezTo>
                    <a:pt x="1915065" y="100989"/>
                    <a:pt x="1933098" y="106975"/>
                    <a:pt x="1945837" y="118946"/>
                  </a:cubicBezTo>
                  <a:cubicBezTo>
                    <a:pt x="1958576" y="130918"/>
                    <a:pt x="1964945" y="147289"/>
                    <a:pt x="1964945" y="168059"/>
                  </a:cubicBezTo>
                  <a:cubicBezTo>
                    <a:pt x="1964945" y="189853"/>
                    <a:pt x="1957655" y="207325"/>
                    <a:pt x="1943074" y="220473"/>
                  </a:cubicBezTo>
                  <a:cubicBezTo>
                    <a:pt x="1928494" y="233621"/>
                    <a:pt x="1908465" y="240195"/>
                    <a:pt x="1882987" y="240195"/>
                  </a:cubicBezTo>
                  <a:cubicBezTo>
                    <a:pt x="1861500" y="240195"/>
                    <a:pt x="1845487" y="237176"/>
                    <a:pt x="1834948" y="231139"/>
                  </a:cubicBezTo>
                  <a:lnTo>
                    <a:pt x="1834948" y="196914"/>
                  </a:lnTo>
                  <a:cubicBezTo>
                    <a:pt x="1849376" y="206634"/>
                    <a:pt x="1864007" y="211494"/>
                    <a:pt x="1878843" y="211494"/>
                  </a:cubicBezTo>
                  <a:cubicBezTo>
                    <a:pt x="1893782" y="211494"/>
                    <a:pt x="1905805" y="207683"/>
                    <a:pt x="1914911" y="200060"/>
                  </a:cubicBezTo>
                  <a:cubicBezTo>
                    <a:pt x="1924017" y="192437"/>
                    <a:pt x="1928571" y="182282"/>
                    <a:pt x="1928571" y="169594"/>
                  </a:cubicBezTo>
                  <a:cubicBezTo>
                    <a:pt x="1928571" y="157111"/>
                    <a:pt x="1923941" y="147391"/>
                    <a:pt x="1914681" y="140433"/>
                  </a:cubicBezTo>
                  <a:cubicBezTo>
                    <a:pt x="1905421" y="133476"/>
                    <a:pt x="1892145" y="129997"/>
                    <a:pt x="1874853" y="129997"/>
                  </a:cubicBezTo>
                  <a:cubicBezTo>
                    <a:pt x="1868919" y="129997"/>
                    <a:pt x="1856896" y="130611"/>
                    <a:pt x="1838785" y="131838"/>
                  </a:cubicBezTo>
                  <a:close/>
                  <a:moveTo>
                    <a:pt x="0" y="16115"/>
                  </a:moveTo>
                  <a:lnTo>
                    <a:pt x="51415" y="16115"/>
                  </a:lnTo>
                  <a:lnTo>
                    <a:pt x="109277" y="162688"/>
                  </a:lnTo>
                  <a:cubicBezTo>
                    <a:pt x="113677" y="173943"/>
                    <a:pt x="116542" y="182333"/>
                    <a:pt x="117872" y="187858"/>
                  </a:cubicBezTo>
                  <a:lnTo>
                    <a:pt x="118639" y="187858"/>
                  </a:lnTo>
                  <a:cubicBezTo>
                    <a:pt x="122425" y="176296"/>
                    <a:pt x="125495" y="167701"/>
                    <a:pt x="127848" y="162074"/>
                  </a:cubicBezTo>
                  <a:lnTo>
                    <a:pt x="186784" y="16115"/>
                  </a:lnTo>
                  <a:lnTo>
                    <a:pt x="236358" y="16115"/>
                  </a:lnTo>
                  <a:lnTo>
                    <a:pt x="236358" y="236204"/>
                  </a:lnTo>
                  <a:lnTo>
                    <a:pt x="200137" y="236204"/>
                  </a:lnTo>
                  <a:lnTo>
                    <a:pt x="200137" y="93776"/>
                  </a:lnTo>
                  <a:cubicBezTo>
                    <a:pt x="200137" y="82111"/>
                    <a:pt x="200853" y="67838"/>
                    <a:pt x="202285" y="50955"/>
                  </a:cubicBezTo>
                  <a:lnTo>
                    <a:pt x="201671" y="50955"/>
                  </a:lnTo>
                  <a:cubicBezTo>
                    <a:pt x="199420" y="60573"/>
                    <a:pt x="197425" y="67480"/>
                    <a:pt x="195686" y="71675"/>
                  </a:cubicBezTo>
                  <a:lnTo>
                    <a:pt x="129997" y="236204"/>
                  </a:lnTo>
                  <a:lnTo>
                    <a:pt x="104826" y="236204"/>
                  </a:lnTo>
                  <a:lnTo>
                    <a:pt x="38984" y="72902"/>
                  </a:lnTo>
                  <a:cubicBezTo>
                    <a:pt x="37142" y="68093"/>
                    <a:pt x="35198" y="60778"/>
                    <a:pt x="33151" y="50955"/>
                  </a:cubicBezTo>
                  <a:lnTo>
                    <a:pt x="32537" y="50955"/>
                  </a:lnTo>
                  <a:cubicBezTo>
                    <a:pt x="33356" y="59754"/>
                    <a:pt x="33765" y="74130"/>
                    <a:pt x="33765" y="94083"/>
                  </a:cubicBezTo>
                  <a:lnTo>
                    <a:pt x="33765" y="236204"/>
                  </a:lnTo>
                  <a:lnTo>
                    <a:pt x="0" y="236204"/>
                  </a:lnTo>
                  <a:close/>
                  <a:moveTo>
                    <a:pt x="2224604" y="12432"/>
                  </a:moveTo>
                  <a:cubicBezTo>
                    <a:pt x="2245886" y="12432"/>
                    <a:pt x="2263536" y="15450"/>
                    <a:pt x="2277554" y="21487"/>
                  </a:cubicBezTo>
                  <a:lnTo>
                    <a:pt x="2277554" y="57708"/>
                  </a:lnTo>
                  <a:cubicBezTo>
                    <a:pt x="2262718" y="48909"/>
                    <a:pt x="2246347" y="44509"/>
                    <a:pt x="2228441" y="44509"/>
                  </a:cubicBezTo>
                  <a:cubicBezTo>
                    <a:pt x="2204600" y="44509"/>
                    <a:pt x="2185288" y="52132"/>
                    <a:pt x="2170502" y="67377"/>
                  </a:cubicBezTo>
                  <a:cubicBezTo>
                    <a:pt x="2155717" y="82623"/>
                    <a:pt x="2148325" y="102984"/>
                    <a:pt x="2148325" y="128462"/>
                  </a:cubicBezTo>
                  <a:cubicBezTo>
                    <a:pt x="2148325" y="152712"/>
                    <a:pt x="2155231" y="172024"/>
                    <a:pt x="2169044" y="186400"/>
                  </a:cubicBezTo>
                  <a:cubicBezTo>
                    <a:pt x="2182857" y="200776"/>
                    <a:pt x="2201019" y="207964"/>
                    <a:pt x="2223529" y="207964"/>
                  </a:cubicBezTo>
                  <a:cubicBezTo>
                    <a:pt x="2244300" y="207964"/>
                    <a:pt x="2262308" y="203053"/>
                    <a:pt x="2277554" y="193230"/>
                  </a:cubicBezTo>
                  <a:lnTo>
                    <a:pt x="2277554" y="226995"/>
                  </a:lnTo>
                  <a:cubicBezTo>
                    <a:pt x="2260978" y="235590"/>
                    <a:pt x="2240361" y="239888"/>
                    <a:pt x="2215702" y="239888"/>
                  </a:cubicBezTo>
                  <a:cubicBezTo>
                    <a:pt x="2183778" y="239888"/>
                    <a:pt x="2158198" y="229809"/>
                    <a:pt x="2138962" y="209652"/>
                  </a:cubicBezTo>
                  <a:cubicBezTo>
                    <a:pt x="2119726" y="189495"/>
                    <a:pt x="2110108" y="163046"/>
                    <a:pt x="2110108" y="130304"/>
                  </a:cubicBezTo>
                  <a:cubicBezTo>
                    <a:pt x="2110108" y="95106"/>
                    <a:pt x="2120929" y="66661"/>
                    <a:pt x="2142569" y="44969"/>
                  </a:cubicBezTo>
                  <a:cubicBezTo>
                    <a:pt x="2164210" y="23278"/>
                    <a:pt x="2191555" y="12432"/>
                    <a:pt x="2224604" y="12432"/>
                  </a:cubicBezTo>
                  <a:close/>
                  <a:moveTo>
                    <a:pt x="1749754" y="12432"/>
                  </a:moveTo>
                  <a:cubicBezTo>
                    <a:pt x="1758042" y="12432"/>
                    <a:pt x="1765588" y="12994"/>
                    <a:pt x="1772392" y="14120"/>
                  </a:cubicBezTo>
                  <a:cubicBezTo>
                    <a:pt x="1779196" y="15246"/>
                    <a:pt x="1784645" y="16780"/>
                    <a:pt x="1788737" y="18724"/>
                  </a:cubicBezTo>
                  <a:lnTo>
                    <a:pt x="1788737" y="50801"/>
                  </a:lnTo>
                  <a:cubicBezTo>
                    <a:pt x="1783519" y="48141"/>
                    <a:pt x="1777943" y="45890"/>
                    <a:pt x="1772008" y="44048"/>
                  </a:cubicBezTo>
                  <a:cubicBezTo>
                    <a:pt x="1766074" y="42207"/>
                    <a:pt x="1759269" y="41286"/>
                    <a:pt x="1751595" y="41286"/>
                  </a:cubicBezTo>
                  <a:cubicBezTo>
                    <a:pt x="1743001" y="41286"/>
                    <a:pt x="1735071" y="43025"/>
                    <a:pt x="1727806" y="46504"/>
                  </a:cubicBezTo>
                  <a:cubicBezTo>
                    <a:pt x="1720542" y="49983"/>
                    <a:pt x="1714274" y="55073"/>
                    <a:pt x="1709005" y="61775"/>
                  </a:cubicBezTo>
                  <a:cubicBezTo>
                    <a:pt x="1703736" y="68477"/>
                    <a:pt x="1699592" y="76765"/>
                    <a:pt x="1696573" y="86639"/>
                  </a:cubicBezTo>
                  <a:cubicBezTo>
                    <a:pt x="1693555" y="96513"/>
                    <a:pt x="1691994" y="107896"/>
                    <a:pt x="1691892" y="120788"/>
                  </a:cubicBezTo>
                  <a:lnTo>
                    <a:pt x="1692813" y="120788"/>
                  </a:lnTo>
                  <a:cubicBezTo>
                    <a:pt x="1697520" y="113523"/>
                    <a:pt x="1703889" y="107793"/>
                    <a:pt x="1711921" y="103598"/>
                  </a:cubicBezTo>
                  <a:cubicBezTo>
                    <a:pt x="1719953" y="99403"/>
                    <a:pt x="1729392" y="97306"/>
                    <a:pt x="1740238" y="97306"/>
                  </a:cubicBezTo>
                  <a:cubicBezTo>
                    <a:pt x="1749856" y="97306"/>
                    <a:pt x="1758528" y="98866"/>
                    <a:pt x="1766253" y="101987"/>
                  </a:cubicBezTo>
                  <a:cubicBezTo>
                    <a:pt x="1773978" y="105107"/>
                    <a:pt x="1780577" y="109610"/>
                    <a:pt x="1786051" y="115493"/>
                  </a:cubicBezTo>
                  <a:cubicBezTo>
                    <a:pt x="1791526" y="121376"/>
                    <a:pt x="1795746" y="128539"/>
                    <a:pt x="1798713" y="136980"/>
                  </a:cubicBezTo>
                  <a:cubicBezTo>
                    <a:pt x="1801681" y="145421"/>
                    <a:pt x="1803164" y="154911"/>
                    <a:pt x="1803164" y="165450"/>
                  </a:cubicBezTo>
                  <a:cubicBezTo>
                    <a:pt x="1803164" y="176501"/>
                    <a:pt x="1801348" y="186579"/>
                    <a:pt x="1797716" y="195686"/>
                  </a:cubicBezTo>
                  <a:cubicBezTo>
                    <a:pt x="1794084" y="204792"/>
                    <a:pt x="1789044" y="212645"/>
                    <a:pt x="1782598" y="219245"/>
                  </a:cubicBezTo>
                  <a:cubicBezTo>
                    <a:pt x="1776152" y="225844"/>
                    <a:pt x="1768504" y="230960"/>
                    <a:pt x="1759653" y="234593"/>
                  </a:cubicBezTo>
                  <a:cubicBezTo>
                    <a:pt x="1750802" y="238225"/>
                    <a:pt x="1741210" y="240041"/>
                    <a:pt x="1730876" y="240041"/>
                  </a:cubicBezTo>
                  <a:cubicBezTo>
                    <a:pt x="1719825" y="240041"/>
                    <a:pt x="1709670" y="237892"/>
                    <a:pt x="1700410" y="233595"/>
                  </a:cubicBezTo>
                  <a:cubicBezTo>
                    <a:pt x="1691150" y="229298"/>
                    <a:pt x="1683169" y="222903"/>
                    <a:pt x="1676467" y="214410"/>
                  </a:cubicBezTo>
                  <a:cubicBezTo>
                    <a:pt x="1669766" y="205918"/>
                    <a:pt x="1664573" y="195353"/>
                    <a:pt x="1660889" y="182717"/>
                  </a:cubicBezTo>
                  <a:cubicBezTo>
                    <a:pt x="1657206" y="170080"/>
                    <a:pt x="1655364" y="155423"/>
                    <a:pt x="1655364" y="138745"/>
                  </a:cubicBezTo>
                  <a:cubicBezTo>
                    <a:pt x="1655364" y="118383"/>
                    <a:pt x="1657794" y="100324"/>
                    <a:pt x="1662654" y="84567"/>
                  </a:cubicBezTo>
                  <a:cubicBezTo>
                    <a:pt x="1667515" y="68810"/>
                    <a:pt x="1674191" y="55610"/>
                    <a:pt x="1682683" y="44969"/>
                  </a:cubicBezTo>
                  <a:cubicBezTo>
                    <a:pt x="1691176" y="34328"/>
                    <a:pt x="1701152" y="26245"/>
                    <a:pt x="1712612" y="20720"/>
                  </a:cubicBezTo>
                  <a:cubicBezTo>
                    <a:pt x="1724072" y="15194"/>
                    <a:pt x="1736452" y="12432"/>
                    <a:pt x="1749754" y="12432"/>
                  </a:cubicBezTo>
                  <a:close/>
                  <a:moveTo>
                    <a:pt x="1548375" y="12432"/>
                  </a:moveTo>
                  <a:cubicBezTo>
                    <a:pt x="1567918" y="12432"/>
                    <a:pt x="1583573" y="17343"/>
                    <a:pt x="1595340" y="27166"/>
                  </a:cubicBezTo>
                  <a:cubicBezTo>
                    <a:pt x="1607107" y="36988"/>
                    <a:pt x="1612990" y="49574"/>
                    <a:pt x="1612990" y="64922"/>
                  </a:cubicBezTo>
                  <a:cubicBezTo>
                    <a:pt x="1612990" y="93878"/>
                    <a:pt x="1598256" y="112500"/>
                    <a:pt x="1568788" y="120788"/>
                  </a:cubicBezTo>
                  <a:lnTo>
                    <a:pt x="1568788" y="121402"/>
                  </a:lnTo>
                  <a:cubicBezTo>
                    <a:pt x="1584647" y="122937"/>
                    <a:pt x="1597182" y="128487"/>
                    <a:pt x="1606390" y="138054"/>
                  </a:cubicBezTo>
                  <a:cubicBezTo>
                    <a:pt x="1615599" y="147621"/>
                    <a:pt x="1620203" y="159567"/>
                    <a:pt x="1620203" y="173892"/>
                  </a:cubicBezTo>
                  <a:cubicBezTo>
                    <a:pt x="1620203" y="193639"/>
                    <a:pt x="1612785" y="209576"/>
                    <a:pt x="1597949" y="221700"/>
                  </a:cubicBezTo>
                  <a:cubicBezTo>
                    <a:pt x="1583113" y="233825"/>
                    <a:pt x="1563570" y="239888"/>
                    <a:pt x="1539320" y="239888"/>
                  </a:cubicBezTo>
                  <a:cubicBezTo>
                    <a:pt x="1517526" y="239888"/>
                    <a:pt x="1500132" y="235948"/>
                    <a:pt x="1487137" y="228070"/>
                  </a:cubicBezTo>
                  <a:lnTo>
                    <a:pt x="1487137" y="194611"/>
                  </a:lnTo>
                  <a:cubicBezTo>
                    <a:pt x="1501462" y="205969"/>
                    <a:pt x="1517628" y="211647"/>
                    <a:pt x="1535637" y="211647"/>
                  </a:cubicBezTo>
                  <a:cubicBezTo>
                    <a:pt x="1550268" y="211647"/>
                    <a:pt x="1561958" y="208322"/>
                    <a:pt x="1570706" y="201671"/>
                  </a:cubicBezTo>
                  <a:cubicBezTo>
                    <a:pt x="1579455" y="195021"/>
                    <a:pt x="1583829" y="186016"/>
                    <a:pt x="1583829" y="174659"/>
                  </a:cubicBezTo>
                  <a:cubicBezTo>
                    <a:pt x="1583829" y="149693"/>
                    <a:pt x="1564746" y="137210"/>
                    <a:pt x="1526581" y="137210"/>
                  </a:cubicBezTo>
                  <a:lnTo>
                    <a:pt x="1509545" y="137210"/>
                  </a:lnTo>
                  <a:lnTo>
                    <a:pt x="1509545" y="108663"/>
                  </a:lnTo>
                  <a:lnTo>
                    <a:pt x="1525814" y="108663"/>
                  </a:lnTo>
                  <a:cubicBezTo>
                    <a:pt x="1559682" y="108663"/>
                    <a:pt x="1576615" y="96896"/>
                    <a:pt x="1576615" y="73363"/>
                  </a:cubicBezTo>
                  <a:cubicBezTo>
                    <a:pt x="1576615" y="51671"/>
                    <a:pt x="1563416" y="40825"/>
                    <a:pt x="1537018" y="40825"/>
                  </a:cubicBezTo>
                  <a:cubicBezTo>
                    <a:pt x="1522284" y="40825"/>
                    <a:pt x="1508420" y="46095"/>
                    <a:pt x="1495425" y="56634"/>
                  </a:cubicBezTo>
                  <a:lnTo>
                    <a:pt x="1495425" y="25017"/>
                  </a:lnTo>
                  <a:cubicBezTo>
                    <a:pt x="1510364" y="16627"/>
                    <a:pt x="1528014" y="12432"/>
                    <a:pt x="1548375" y="12432"/>
                  </a:cubicBezTo>
                  <a:close/>
                  <a:moveTo>
                    <a:pt x="2719067" y="5525"/>
                  </a:moveTo>
                  <a:cubicBezTo>
                    <a:pt x="2725103" y="5525"/>
                    <a:pt x="2730219" y="7469"/>
                    <a:pt x="2734414" y="11357"/>
                  </a:cubicBezTo>
                  <a:cubicBezTo>
                    <a:pt x="2738610" y="15246"/>
                    <a:pt x="2740707" y="20106"/>
                    <a:pt x="2740707" y="25938"/>
                  </a:cubicBezTo>
                  <a:cubicBezTo>
                    <a:pt x="2740707" y="31463"/>
                    <a:pt x="2738610" y="36195"/>
                    <a:pt x="2734414" y="40135"/>
                  </a:cubicBezTo>
                  <a:cubicBezTo>
                    <a:pt x="2730219" y="44074"/>
                    <a:pt x="2725103" y="46044"/>
                    <a:pt x="2719067" y="46044"/>
                  </a:cubicBezTo>
                  <a:cubicBezTo>
                    <a:pt x="2713234" y="46044"/>
                    <a:pt x="2708246" y="44151"/>
                    <a:pt x="2704102" y="40365"/>
                  </a:cubicBezTo>
                  <a:cubicBezTo>
                    <a:pt x="2699958" y="36579"/>
                    <a:pt x="2697886" y="31770"/>
                    <a:pt x="2697886" y="25938"/>
                  </a:cubicBezTo>
                  <a:cubicBezTo>
                    <a:pt x="2697886" y="20106"/>
                    <a:pt x="2699958" y="15246"/>
                    <a:pt x="2704102" y="11357"/>
                  </a:cubicBezTo>
                  <a:cubicBezTo>
                    <a:pt x="2708246" y="7469"/>
                    <a:pt x="2713234" y="5525"/>
                    <a:pt x="2719067" y="5525"/>
                  </a:cubicBezTo>
                  <a:close/>
                  <a:moveTo>
                    <a:pt x="309241" y="5525"/>
                  </a:moveTo>
                  <a:cubicBezTo>
                    <a:pt x="315278" y="5525"/>
                    <a:pt x="320394" y="7469"/>
                    <a:pt x="324589" y="11357"/>
                  </a:cubicBezTo>
                  <a:cubicBezTo>
                    <a:pt x="328784" y="15246"/>
                    <a:pt x="330882" y="20106"/>
                    <a:pt x="330882" y="25938"/>
                  </a:cubicBezTo>
                  <a:cubicBezTo>
                    <a:pt x="330882" y="31463"/>
                    <a:pt x="328784" y="36195"/>
                    <a:pt x="324589" y="40135"/>
                  </a:cubicBezTo>
                  <a:cubicBezTo>
                    <a:pt x="320394" y="44074"/>
                    <a:pt x="315278" y="46044"/>
                    <a:pt x="309241" y="46044"/>
                  </a:cubicBezTo>
                  <a:cubicBezTo>
                    <a:pt x="303409" y="46044"/>
                    <a:pt x="298421" y="44151"/>
                    <a:pt x="294277" y="40365"/>
                  </a:cubicBezTo>
                  <a:cubicBezTo>
                    <a:pt x="290133" y="36579"/>
                    <a:pt x="288061" y="31770"/>
                    <a:pt x="288061" y="25938"/>
                  </a:cubicBezTo>
                  <a:cubicBezTo>
                    <a:pt x="288061" y="20106"/>
                    <a:pt x="290133" y="15246"/>
                    <a:pt x="294277" y="11357"/>
                  </a:cubicBezTo>
                  <a:cubicBezTo>
                    <a:pt x="298421" y="7469"/>
                    <a:pt x="303409" y="5525"/>
                    <a:pt x="309241" y="5525"/>
                  </a:cubicBezTo>
                  <a:close/>
                  <a:moveTo>
                    <a:pt x="2786835" y="3530"/>
                  </a:moveTo>
                  <a:lnTo>
                    <a:pt x="2822595" y="3530"/>
                  </a:lnTo>
                  <a:lnTo>
                    <a:pt x="2822595" y="236204"/>
                  </a:lnTo>
                  <a:lnTo>
                    <a:pt x="2786835" y="236204"/>
                  </a:lnTo>
                  <a:close/>
                  <a:moveTo>
                    <a:pt x="1216526" y="0"/>
                  </a:moveTo>
                  <a:cubicBezTo>
                    <a:pt x="1225325" y="0"/>
                    <a:pt x="1232283" y="972"/>
                    <a:pt x="1237399" y="2916"/>
                  </a:cubicBezTo>
                  <a:lnTo>
                    <a:pt x="1237399" y="32537"/>
                  </a:lnTo>
                  <a:cubicBezTo>
                    <a:pt x="1232590" y="29775"/>
                    <a:pt x="1227116" y="28394"/>
                    <a:pt x="1220977" y="28394"/>
                  </a:cubicBezTo>
                  <a:cubicBezTo>
                    <a:pt x="1203685" y="28394"/>
                    <a:pt x="1195039" y="38165"/>
                    <a:pt x="1195039" y="57708"/>
                  </a:cubicBezTo>
                  <a:lnTo>
                    <a:pt x="1195039" y="79042"/>
                  </a:lnTo>
                  <a:lnTo>
                    <a:pt x="1231567" y="79042"/>
                  </a:lnTo>
                  <a:lnTo>
                    <a:pt x="1231567" y="106975"/>
                  </a:lnTo>
                  <a:lnTo>
                    <a:pt x="1195192" y="106975"/>
                  </a:lnTo>
                  <a:lnTo>
                    <a:pt x="1195192" y="236204"/>
                  </a:lnTo>
                  <a:lnTo>
                    <a:pt x="1159585" y="236204"/>
                  </a:lnTo>
                  <a:lnTo>
                    <a:pt x="1159585" y="106975"/>
                  </a:lnTo>
                  <a:lnTo>
                    <a:pt x="1132726" y="106975"/>
                  </a:lnTo>
                  <a:lnTo>
                    <a:pt x="1132726" y="79042"/>
                  </a:lnTo>
                  <a:lnTo>
                    <a:pt x="1159585" y="79042"/>
                  </a:lnTo>
                  <a:lnTo>
                    <a:pt x="1159585" y="53564"/>
                  </a:lnTo>
                  <a:cubicBezTo>
                    <a:pt x="1159585" y="36988"/>
                    <a:pt x="1165008" y="23917"/>
                    <a:pt x="1175854" y="14350"/>
                  </a:cubicBezTo>
                  <a:cubicBezTo>
                    <a:pt x="1186700" y="4783"/>
                    <a:pt x="1200257" y="0"/>
                    <a:pt x="1216526" y="0"/>
                  </a:cubicBezTo>
                  <a:close/>
                </a:path>
              </a:pathLst>
            </a:custGeom>
            <a:solidFill>
              <a:srgbClr val="2F2F2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42006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descr="A field of pink flowers&#10;&#10;Description automatically generated">
            <a:extLst>
              <a:ext uri="{FF2B5EF4-FFF2-40B4-BE49-F238E27FC236}">
                <a16:creationId xmlns:a16="http://schemas.microsoft.com/office/drawing/2014/main" id="{E214436C-D4A0-F3A5-8A2C-F0899EA45D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5"/>
          <a:stretch/>
        </p:blipFill>
        <p:spPr>
          <a:xfrm>
            <a:off x="0" y="0"/>
            <a:ext cx="12191999" cy="6858000"/>
          </a:xfrm>
          <a:prstGeom prst="rect">
            <a:avLst/>
          </a:prstGeom>
        </p:spPr>
      </p:pic>
      <p:sp>
        <p:nvSpPr>
          <p:cNvPr id="3" name="Rectangle 2">
            <a:extLst>
              <a:ext uri="{FF2B5EF4-FFF2-40B4-BE49-F238E27FC236}">
                <a16:creationId xmlns:a16="http://schemas.microsoft.com/office/drawing/2014/main" id="{29C5B611-9E79-BB05-EC82-68BE6DA6C09B}"/>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50D373B-7E3C-5172-898A-E68815F86C99}"/>
              </a:ext>
            </a:extLst>
          </p:cNvPr>
          <p:cNvSpPr/>
          <p:nvPr userDrawn="1"/>
        </p:nvSpPr>
        <p:spPr>
          <a:xfrm>
            <a:off x="-1" y="0"/>
            <a:ext cx="12191999" cy="4660900"/>
          </a:xfrm>
          <a:prstGeom prst="rect">
            <a:avLst/>
          </a:prstGeom>
          <a:gradFill flip="none" rotWithShape="1">
            <a:gsLst>
              <a:gs pos="66000">
                <a:srgbClr val="DAE4F6"/>
              </a:gs>
              <a:gs pos="100000">
                <a:srgbClr val="D2DEF4">
                  <a:alpha val="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34A422B-193F-0122-2EBB-9AA5518DC152}"/>
              </a:ext>
            </a:extLst>
          </p:cNvPr>
          <p:cNvGrpSpPr/>
          <p:nvPr userDrawn="1"/>
        </p:nvGrpSpPr>
        <p:grpSpPr>
          <a:xfrm>
            <a:off x="500380" y="692322"/>
            <a:ext cx="1549400" cy="331285"/>
            <a:chOff x="508000" y="692322"/>
            <a:chExt cx="1742534" cy="372580"/>
          </a:xfrm>
        </p:grpSpPr>
        <p:pic>
          <p:nvPicPr>
            <p:cNvPr id="6" name="MS logo gray - EMF" descr="Microsoft logo, gray text version">
              <a:extLst>
                <a:ext uri="{FF2B5EF4-FFF2-40B4-BE49-F238E27FC236}">
                  <a16:creationId xmlns:a16="http://schemas.microsoft.com/office/drawing/2014/main" id="{57CA07E5-8E9D-00BD-7408-F3245E8E0D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76756"/>
            <a:stretch/>
          </p:blipFill>
          <p:spPr bwMode="black">
            <a:xfrm>
              <a:off x="508000" y="692322"/>
              <a:ext cx="404421" cy="372580"/>
            </a:xfrm>
            <a:prstGeom prst="rect">
              <a:avLst/>
            </a:prstGeom>
          </p:spPr>
        </p:pic>
        <p:sp>
          <p:nvSpPr>
            <p:cNvPr id="7" name="Freeform: Shape 6">
              <a:extLst>
                <a:ext uri="{FF2B5EF4-FFF2-40B4-BE49-F238E27FC236}">
                  <a16:creationId xmlns:a16="http://schemas.microsoft.com/office/drawing/2014/main" id="{5D95FC42-106B-19E0-E35B-3803B328B943}"/>
                </a:ext>
              </a:extLst>
            </p:cNvPr>
            <p:cNvSpPr/>
            <p:nvPr userDrawn="1"/>
          </p:nvSpPr>
          <p:spPr>
            <a:xfrm>
              <a:off x="990546" y="749975"/>
              <a:ext cx="1259988" cy="239888"/>
            </a:xfrm>
            <a:custGeom>
              <a:avLst/>
              <a:gdLst/>
              <a:ahLst/>
              <a:cxnLst/>
              <a:rect l="l" t="t" r="r" b="b"/>
              <a:pathLst>
                <a:path w="1259988" h="239888">
                  <a:moveTo>
                    <a:pt x="981777" y="103752"/>
                  </a:moveTo>
                  <a:cubicBezTo>
                    <a:pt x="967862" y="103752"/>
                    <a:pt x="956862" y="108612"/>
                    <a:pt x="948779" y="118332"/>
                  </a:cubicBezTo>
                  <a:cubicBezTo>
                    <a:pt x="940696" y="128052"/>
                    <a:pt x="936654" y="141456"/>
                    <a:pt x="936654" y="158544"/>
                  </a:cubicBezTo>
                  <a:cubicBezTo>
                    <a:pt x="936654" y="175017"/>
                    <a:pt x="940747" y="187986"/>
                    <a:pt x="948933" y="197451"/>
                  </a:cubicBezTo>
                  <a:cubicBezTo>
                    <a:pt x="957118" y="206915"/>
                    <a:pt x="968066" y="211647"/>
                    <a:pt x="981777" y="211647"/>
                  </a:cubicBezTo>
                  <a:cubicBezTo>
                    <a:pt x="995795" y="211647"/>
                    <a:pt x="1006564" y="206992"/>
                    <a:pt x="1014084" y="197681"/>
                  </a:cubicBezTo>
                  <a:cubicBezTo>
                    <a:pt x="1021605" y="188370"/>
                    <a:pt x="1025365" y="175119"/>
                    <a:pt x="1025365" y="157930"/>
                  </a:cubicBezTo>
                  <a:cubicBezTo>
                    <a:pt x="1025365" y="140638"/>
                    <a:pt x="1021605" y="127285"/>
                    <a:pt x="1014084" y="117872"/>
                  </a:cubicBezTo>
                  <a:cubicBezTo>
                    <a:pt x="1006564" y="108458"/>
                    <a:pt x="995795" y="103752"/>
                    <a:pt x="981777" y="103752"/>
                  </a:cubicBezTo>
                  <a:close/>
                  <a:moveTo>
                    <a:pt x="676977" y="103752"/>
                  </a:moveTo>
                  <a:cubicBezTo>
                    <a:pt x="663062" y="103752"/>
                    <a:pt x="652062" y="108612"/>
                    <a:pt x="643979" y="118332"/>
                  </a:cubicBezTo>
                  <a:cubicBezTo>
                    <a:pt x="635896" y="128052"/>
                    <a:pt x="631854" y="141456"/>
                    <a:pt x="631854" y="158544"/>
                  </a:cubicBezTo>
                  <a:cubicBezTo>
                    <a:pt x="631854" y="175017"/>
                    <a:pt x="635947" y="187986"/>
                    <a:pt x="644133" y="197451"/>
                  </a:cubicBezTo>
                  <a:cubicBezTo>
                    <a:pt x="652318" y="206915"/>
                    <a:pt x="663266" y="211647"/>
                    <a:pt x="676977" y="211647"/>
                  </a:cubicBezTo>
                  <a:cubicBezTo>
                    <a:pt x="690995" y="211647"/>
                    <a:pt x="701764" y="206992"/>
                    <a:pt x="709284" y="197681"/>
                  </a:cubicBezTo>
                  <a:cubicBezTo>
                    <a:pt x="716805" y="188370"/>
                    <a:pt x="720565" y="175119"/>
                    <a:pt x="720565" y="157930"/>
                  </a:cubicBezTo>
                  <a:cubicBezTo>
                    <a:pt x="720565" y="140638"/>
                    <a:pt x="716805" y="127285"/>
                    <a:pt x="709284" y="117872"/>
                  </a:cubicBezTo>
                  <a:cubicBezTo>
                    <a:pt x="701764" y="108458"/>
                    <a:pt x="690995" y="103752"/>
                    <a:pt x="676977" y="103752"/>
                  </a:cubicBezTo>
                  <a:close/>
                  <a:moveTo>
                    <a:pt x="281759" y="79042"/>
                  </a:moveTo>
                  <a:lnTo>
                    <a:pt x="317367" y="79042"/>
                  </a:lnTo>
                  <a:lnTo>
                    <a:pt x="317367" y="236204"/>
                  </a:lnTo>
                  <a:lnTo>
                    <a:pt x="281759" y="236204"/>
                  </a:lnTo>
                  <a:close/>
                  <a:moveTo>
                    <a:pt x="577267" y="76279"/>
                  </a:moveTo>
                  <a:cubicBezTo>
                    <a:pt x="583713" y="76279"/>
                    <a:pt x="588624" y="77251"/>
                    <a:pt x="592001" y="79195"/>
                  </a:cubicBezTo>
                  <a:lnTo>
                    <a:pt x="592001" y="112960"/>
                  </a:lnTo>
                  <a:cubicBezTo>
                    <a:pt x="587704" y="109584"/>
                    <a:pt x="581513" y="107896"/>
                    <a:pt x="573430" y="107896"/>
                  </a:cubicBezTo>
                  <a:cubicBezTo>
                    <a:pt x="562891" y="107896"/>
                    <a:pt x="554092" y="112653"/>
                    <a:pt x="547032" y="122169"/>
                  </a:cubicBezTo>
                  <a:cubicBezTo>
                    <a:pt x="539972" y="131685"/>
                    <a:pt x="536442" y="144628"/>
                    <a:pt x="536442" y="160999"/>
                  </a:cubicBezTo>
                  <a:lnTo>
                    <a:pt x="536442" y="236204"/>
                  </a:lnTo>
                  <a:lnTo>
                    <a:pt x="500834" y="236204"/>
                  </a:lnTo>
                  <a:lnTo>
                    <a:pt x="500834" y="79042"/>
                  </a:lnTo>
                  <a:lnTo>
                    <a:pt x="536442" y="79042"/>
                  </a:lnTo>
                  <a:lnTo>
                    <a:pt x="536442" y="111426"/>
                  </a:lnTo>
                  <a:lnTo>
                    <a:pt x="537055" y="111426"/>
                  </a:lnTo>
                  <a:cubicBezTo>
                    <a:pt x="540534" y="100375"/>
                    <a:pt x="545880" y="91755"/>
                    <a:pt x="553094" y="85564"/>
                  </a:cubicBezTo>
                  <a:cubicBezTo>
                    <a:pt x="560308" y="79374"/>
                    <a:pt x="568365" y="76279"/>
                    <a:pt x="577267" y="76279"/>
                  </a:cubicBezTo>
                  <a:close/>
                  <a:moveTo>
                    <a:pt x="983926" y="75358"/>
                  </a:moveTo>
                  <a:cubicBezTo>
                    <a:pt x="1008482" y="75358"/>
                    <a:pt x="1027616" y="82572"/>
                    <a:pt x="1041327" y="96999"/>
                  </a:cubicBezTo>
                  <a:cubicBezTo>
                    <a:pt x="1055038" y="111426"/>
                    <a:pt x="1061893" y="131429"/>
                    <a:pt x="1061893" y="157009"/>
                  </a:cubicBezTo>
                  <a:cubicBezTo>
                    <a:pt x="1061893" y="182077"/>
                    <a:pt x="1054501" y="202157"/>
                    <a:pt x="1039715" y="217249"/>
                  </a:cubicBezTo>
                  <a:cubicBezTo>
                    <a:pt x="1024930" y="232341"/>
                    <a:pt x="1005055" y="239888"/>
                    <a:pt x="980089" y="239888"/>
                  </a:cubicBezTo>
                  <a:cubicBezTo>
                    <a:pt x="955839" y="239888"/>
                    <a:pt x="936475" y="232546"/>
                    <a:pt x="921997" y="217863"/>
                  </a:cubicBezTo>
                  <a:cubicBezTo>
                    <a:pt x="907519" y="203180"/>
                    <a:pt x="900280" y="183714"/>
                    <a:pt x="900280" y="159465"/>
                  </a:cubicBezTo>
                  <a:cubicBezTo>
                    <a:pt x="900280" y="133066"/>
                    <a:pt x="907826" y="112449"/>
                    <a:pt x="922918" y="97613"/>
                  </a:cubicBezTo>
                  <a:cubicBezTo>
                    <a:pt x="938010" y="82776"/>
                    <a:pt x="958346" y="75358"/>
                    <a:pt x="983926" y="75358"/>
                  </a:cubicBezTo>
                  <a:close/>
                  <a:moveTo>
                    <a:pt x="841069" y="75358"/>
                  </a:moveTo>
                  <a:cubicBezTo>
                    <a:pt x="855599" y="75358"/>
                    <a:pt x="868593" y="77558"/>
                    <a:pt x="880053" y="81958"/>
                  </a:cubicBezTo>
                  <a:lnTo>
                    <a:pt x="880053" y="113114"/>
                  </a:lnTo>
                  <a:cubicBezTo>
                    <a:pt x="869003" y="105542"/>
                    <a:pt x="856315" y="101756"/>
                    <a:pt x="841990" y="101756"/>
                  </a:cubicBezTo>
                  <a:cubicBezTo>
                    <a:pt x="837488" y="101756"/>
                    <a:pt x="833421" y="102217"/>
                    <a:pt x="829789" y="103138"/>
                  </a:cubicBezTo>
                  <a:cubicBezTo>
                    <a:pt x="826156" y="104059"/>
                    <a:pt x="823061" y="105338"/>
                    <a:pt x="820503" y="106975"/>
                  </a:cubicBezTo>
                  <a:cubicBezTo>
                    <a:pt x="817945" y="108612"/>
                    <a:pt x="815950" y="110581"/>
                    <a:pt x="814518" y="112884"/>
                  </a:cubicBezTo>
                  <a:cubicBezTo>
                    <a:pt x="813085" y="115186"/>
                    <a:pt x="812369" y="117718"/>
                    <a:pt x="812369" y="120481"/>
                  </a:cubicBezTo>
                  <a:cubicBezTo>
                    <a:pt x="812369" y="123857"/>
                    <a:pt x="813085" y="126722"/>
                    <a:pt x="814518" y="129076"/>
                  </a:cubicBezTo>
                  <a:cubicBezTo>
                    <a:pt x="815950" y="131429"/>
                    <a:pt x="818073" y="133501"/>
                    <a:pt x="820887" y="135292"/>
                  </a:cubicBezTo>
                  <a:cubicBezTo>
                    <a:pt x="823701" y="137082"/>
                    <a:pt x="827077" y="138719"/>
                    <a:pt x="831017" y="140203"/>
                  </a:cubicBezTo>
                  <a:cubicBezTo>
                    <a:pt x="834956" y="141687"/>
                    <a:pt x="839484" y="143298"/>
                    <a:pt x="844599" y="145038"/>
                  </a:cubicBezTo>
                  <a:cubicBezTo>
                    <a:pt x="851353" y="147800"/>
                    <a:pt x="857415" y="150614"/>
                    <a:pt x="862787" y="153479"/>
                  </a:cubicBezTo>
                  <a:cubicBezTo>
                    <a:pt x="868158" y="156344"/>
                    <a:pt x="872737" y="159592"/>
                    <a:pt x="876523" y="163225"/>
                  </a:cubicBezTo>
                  <a:cubicBezTo>
                    <a:pt x="880309" y="166857"/>
                    <a:pt x="883225" y="171052"/>
                    <a:pt x="885271" y="175810"/>
                  </a:cubicBezTo>
                  <a:cubicBezTo>
                    <a:pt x="887318" y="180568"/>
                    <a:pt x="888341" y="186221"/>
                    <a:pt x="888341" y="192769"/>
                  </a:cubicBezTo>
                  <a:cubicBezTo>
                    <a:pt x="888341" y="200750"/>
                    <a:pt x="886499" y="207708"/>
                    <a:pt x="882816" y="213643"/>
                  </a:cubicBezTo>
                  <a:cubicBezTo>
                    <a:pt x="879132" y="219577"/>
                    <a:pt x="874221" y="224488"/>
                    <a:pt x="868082" y="228377"/>
                  </a:cubicBezTo>
                  <a:cubicBezTo>
                    <a:pt x="861943" y="232265"/>
                    <a:pt x="854857" y="235155"/>
                    <a:pt x="846825" y="237048"/>
                  </a:cubicBezTo>
                  <a:cubicBezTo>
                    <a:pt x="838793" y="238941"/>
                    <a:pt x="830326" y="239888"/>
                    <a:pt x="821424" y="239888"/>
                  </a:cubicBezTo>
                  <a:cubicBezTo>
                    <a:pt x="804234" y="239888"/>
                    <a:pt x="789347" y="237023"/>
                    <a:pt x="776762" y="231293"/>
                  </a:cubicBezTo>
                  <a:lnTo>
                    <a:pt x="776762" y="198295"/>
                  </a:lnTo>
                  <a:cubicBezTo>
                    <a:pt x="790063" y="208424"/>
                    <a:pt x="804746" y="213489"/>
                    <a:pt x="820810" y="213489"/>
                  </a:cubicBezTo>
                  <a:cubicBezTo>
                    <a:pt x="842297" y="213489"/>
                    <a:pt x="853041" y="207145"/>
                    <a:pt x="853041" y="194458"/>
                  </a:cubicBezTo>
                  <a:cubicBezTo>
                    <a:pt x="853041" y="190877"/>
                    <a:pt x="852120" y="187833"/>
                    <a:pt x="850278" y="185326"/>
                  </a:cubicBezTo>
                  <a:cubicBezTo>
                    <a:pt x="848436" y="182819"/>
                    <a:pt x="845955" y="180593"/>
                    <a:pt x="842834" y="178649"/>
                  </a:cubicBezTo>
                  <a:cubicBezTo>
                    <a:pt x="839714" y="176705"/>
                    <a:pt x="836030" y="174966"/>
                    <a:pt x="831784" y="173431"/>
                  </a:cubicBezTo>
                  <a:cubicBezTo>
                    <a:pt x="827538" y="171896"/>
                    <a:pt x="822805" y="170157"/>
                    <a:pt x="817587" y="168213"/>
                  </a:cubicBezTo>
                  <a:cubicBezTo>
                    <a:pt x="811141" y="165655"/>
                    <a:pt x="805334" y="162943"/>
                    <a:pt x="800167" y="160078"/>
                  </a:cubicBezTo>
                  <a:cubicBezTo>
                    <a:pt x="795000" y="157214"/>
                    <a:pt x="790703" y="153965"/>
                    <a:pt x="787275" y="150333"/>
                  </a:cubicBezTo>
                  <a:cubicBezTo>
                    <a:pt x="783847" y="146700"/>
                    <a:pt x="781264" y="142582"/>
                    <a:pt x="779524" y="137977"/>
                  </a:cubicBezTo>
                  <a:cubicBezTo>
                    <a:pt x="777785" y="133373"/>
                    <a:pt x="776915" y="128001"/>
                    <a:pt x="776915" y="121862"/>
                  </a:cubicBezTo>
                  <a:cubicBezTo>
                    <a:pt x="776915" y="114291"/>
                    <a:pt x="778706" y="107614"/>
                    <a:pt x="782287" y="101833"/>
                  </a:cubicBezTo>
                  <a:cubicBezTo>
                    <a:pt x="785868" y="96052"/>
                    <a:pt x="790677" y="91192"/>
                    <a:pt x="796714" y="87253"/>
                  </a:cubicBezTo>
                  <a:cubicBezTo>
                    <a:pt x="802751" y="83313"/>
                    <a:pt x="809606" y="80346"/>
                    <a:pt x="817280" y="78351"/>
                  </a:cubicBezTo>
                  <a:cubicBezTo>
                    <a:pt x="824954" y="76356"/>
                    <a:pt x="832884" y="75358"/>
                    <a:pt x="841069" y="75358"/>
                  </a:cubicBezTo>
                  <a:close/>
                  <a:moveTo>
                    <a:pt x="679126" y="75358"/>
                  </a:moveTo>
                  <a:cubicBezTo>
                    <a:pt x="703682" y="75358"/>
                    <a:pt x="722816" y="82572"/>
                    <a:pt x="736527" y="96999"/>
                  </a:cubicBezTo>
                  <a:cubicBezTo>
                    <a:pt x="750238" y="111426"/>
                    <a:pt x="757093" y="131429"/>
                    <a:pt x="757093" y="157009"/>
                  </a:cubicBezTo>
                  <a:cubicBezTo>
                    <a:pt x="757093" y="182077"/>
                    <a:pt x="749701" y="202157"/>
                    <a:pt x="734915" y="217249"/>
                  </a:cubicBezTo>
                  <a:cubicBezTo>
                    <a:pt x="720130" y="232341"/>
                    <a:pt x="700255" y="239888"/>
                    <a:pt x="675289" y="239888"/>
                  </a:cubicBezTo>
                  <a:cubicBezTo>
                    <a:pt x="651039" y="239888"/>
                    <a:pt x="631675" y="232546"/>
                    <a:pt x="617197" y="217863"/>
                  </a:cubicBezTo>
                  <a:cubicBezTo>
                    <a:pt x="602719" y="203180"/>
                    <a:pt x="595480" y="183714"/>
                    <a:pt x="595480" y="159465"/>
                  </a:cubicBezTo>
                  <a:cubicBezTo>
                    <a:pt x="595480" y="133066"/>
                    <a:pt x="603026" y="112449"/>
                    <a:pt x="618118" y="97613"/>
                  </a:cubicBezTo>
                  <a:cubicBezTo>
                    <a:pt x="633210" y="82776"/>
                    <a:pt x="653546" y="75358"/>
                    <a:pt x="679126" y="75358"/>
                  </a:cubicBezTo>
                  <a:close/>
                  <a:moveTo>
                    <a:pt x="432704" y="75358"/>
                  </a:moveTo>
                  <a:cubicBezTo>
                    <a:pt x="447028" y="75358"/>
                    <a:pt x="459665" y="77865"/>
                    <a:pt x="470613" y="82879"/>
                  </a:cubicBezTo>
                  <a:lnTo>
                    <a:pt x="470613" y="116030"/>
                  </a:lnTo>
                  <a:cubicBezTo>
                    <a:pt x="459665" y="107844"/>
                    <a:pt x="448000" y="103752"/>
                    <a:pt x="435620" y="103752"/>
                  </a:cubicBezTo>
                  <a:cubicBezTo>
                    <a:pt x="420579" y="103752"/>
                    <a:pt x="408249" y="108842"/>
                    <a:pt x="398631" y="119023"/>
                  </a:cubicBezTo>
                  <a:cubicBezTo>
                    <a:pt x="389013" y="129204"/>
                    <a:pt x="384204" y="142531"/>
                    <a:pt x="384204" y="159004"/>
                  </a:cubicBezTo>
                  <a:cubicBezTo>
                    <a:pt x="384204" y="175273"/>
                    <a:pt x="388732" y="188114"/>
                    <a:pt x="397787" y="197527"/>
                  </a:cubicBezTo>
                  <a:cubicBezTo>
                    <a:pt x="406842" y="206941"/>
                    <a:pt x="418993" y="211647"/>
                    <a:pt x="434239" y="211647"/>
                  </a:cubicBezTo>
                  <a:cubicBezTo>
                    <a:pt x="447028" y="211647"/>
                    <a:pt x="459102" y="207094"/>
                    <a:pt x="470460" y="197988"/>
                  </a:cubicBezTo>
                  <a:lnTo>
                    <a:pt x="470460" y="228991"/>
                  </a:lnTo>
                  <a:cubicBezTo>
                    <a:pt x="457874" y="236255"/>
                    <a:pt x="442987" y="239888"/>
                    <a:pt x="425797" y="239888"/>
                  </a:cubicBezTo>
                  <a:cubicBezTo>
                    <a:pt x="402468" y="239888"/>
                    <a:pt x="383642" y="232597"/>
                    <a:pt x="369317" y="218017"/>
                  </a:cubicBezTo>
                  <a:cubicBezTo>
                    <a:pt x="354992" y="203436"/>
                    <a:pt x="347830" y="184533"/>
                    <a:pt x="347830" y="161306"/>
                  </a:cubicBezTo>
                  <a:cubicBezTo>
                    <a:pt x="347830" y="135419"/>
                    <a:pt x="355529" y="114623"/>
                    <a:pt x="370928" y="98917"/>
                  </a:cubicBezTo>
                  <a:cubicBezTo>
                    <a:pt x="386327" y="83211"/>
                    <a:pt x="406919" y="75358"/>
                    <a:pt x="432704" y="75358"/>
                  </a:cubicBezTo>
                  <a:close/>
                  <a:moveTo>
                    <a:pt x="0" y="16115"/>
                  </a:moveTo>
                  <a:lnTo>
                    <a:pt x="51415" y="16115"/>
                  </a:lnTo>
                  <a:lnTo>
                    <a:pt x="109277" y="162688"/>
                  </a:lnTo>
                  <a:cubicBezTo>
                    <a:pt x="113677" y="173943"/>
                    <a:pt x="116542" y="182333"/>
                    <a:pt x="117872" y="187858"/>
                  </a:cubicBezTo>
                  <a:lnTo>
                    <a:pt x="118639" y="187858"/>
                  </a:lnTo>
                  <a:cubicBezTo>
                    <a:pt x="122425" y="176296"/>
                    <a:pt x="125495" y="167701"/>
                    <a:pt x="127848" y="162074"/>
                  </a:cubicBezTo>
                  <a:lnTo>
                    <a:pt x="186784" y="16115"/>
                  </a:lnTo>
                  <a:lnTo>
                    <a:pt x="236358" y="16115"/>
                  </a:lnTo>
                  <a:lnTo>
                    <a:pt x="236358" y="236204"/>
                  </a:lnTo>
                  <a:lnTo>
                    <a:pt x="200137" y="236204"/>
                  </a:lnTo>
                  <a:lnTo>
                    <a:pt x="200137" y="93776"/>
                  </a:lnTo>
                  <a:cubicBezTo>
                    <a:pt x="200137" y="82111"/>
                    <a:pt x="200853" y="67838"/>
                    <a:pt x="202285" y="50955"/>
                  </a:cubicBezTo>
                  <a:lnTo>
                    <a:pt x="201671" y="50955"/>
                  </a:lnTo>
                  <a:cubicBezTo>
                    <a:pt x="199420" y="60573"/>
                    <a:pt x="197425" y="67479"/>
                    <a:pt x="195686" y="71675"/>
                  </a:cubicBezTo>
                  <a:lnTo>
                    <a:pt x="129997" y="236204"/>
                  </a:lnTo>
                  <a:lnTo>
                    <a:pt x="104826" y="236204"/>
                  </a:lnTo>
                  <a:lnTo>
                    <a:pt x="38984" y="72902"/>
                  </a:lnTo>
                  <a:cubicBezTo>
                    <a:pt x="37142" y="68093"/>
                    <a:pt x="35198" y="60778"/>
                    <a:pt x="33151" y="50955"/>
                  </a:cubicBezTo>
                  <a:lnTo>
                    <a:pt x="32537" y="50955"/>
                  </a:lnTo>
                  <a:cubicBezTo>
                    <a:pt x="33356" y="59754"/>
                    <a:pt x="33765" y="74130"/>
                    <a:pt x="33765" y="94082"/>
                  </a:cubicBezTo>
                  <a:lnTo>
                    <a:pt x="33765" y="236204"/>
                  </a:lnTo>
                  <a:lnTo>
                    <a:pt x="0" y="236204"/>
                  </a:lnTo>
                  <a:close/>
                  <a:moveTo>
                    <a:pt x="299716" y="5525"/>
                  </a:moveTo>
                  <a:cubicBezTo>
                    <a:pt x="305753" y="5525"/>
                    <a:pt x="310869" y="7469"/>
                    <a:pt x="315064" y="11357"/>
                  </a:cubicBezTo>
                  <a:cubicBezTo>
                    <a:pt x="319259" y="15245"/>
                    <a:pt x="321357" y="20106"/>
                    <a:pt x="321357" y="25938"/>
                  </a:cubicBezTo>
                  <a:cubicBezTo>
                    <a:pt x="321357" y="31463"/>
                    <a:pt x="319259" y="36195"/>
                    <a:pt x="315064" y="40135"/>
                  </a:cubicBezTo>
                  <a:cubicBezTo>
                    <a:pt x="310869" y="44074"/>
                    <a:pt x="305753" y="46044"/>
                    <a:pt x="299716" y="46044"/>
                  </a:cubicBezTo>
                  <a:cubicBezTo>
                    <a:pt x="293884" y="46044"/>
                    <a:pt x="288896" y="44151"/>
                    <a:pt x="284752" y="40365"/>
                  </a:cubicBezTo>
                  <a:cubicBezTo>
                    <a:pt x="280608" y="36579"/>
                    <a:pt x="278536" y="31770"/>
                    <a:pt x="278536" y="25938"/>
                  </a:cubicBezTo>
                  <a:cubicBezTo>
                    <a:pt x="278536" y="20106"/>
                    <a:pt x="280608" y="15245"/>
                    <a:pt x="284752" y="11357"/>
                  </a:cubicBezTo>
                  <a:cubicBezTo>
                    <a:pt x="288896" y="7469"/>
                    <a:pt x="293884" y="5525"/>
                    <a:pt x="299716" y="5525"/>
                  </a:cubicBezTo>
                  <a:close/>
                  <a:moveTo>
                    <a:pt x="1149851" y="0"/>
                  </a:moveTo>
                  <a:cubicBezTo>
                    <a:pt x="1158650" y="0"/>
                    <a:pt x="1165608" y="972"/>
                    <a:pt x="1170724" y="2916"/>
                  </a:cubicBezTo>
                  <a:lnTo>
                    <a:pt x="1170724" y="32537"/>
                  </a:lnTo>
                  <a:cubicBezTo>
                    <a:pt x="1165915" y="29775"/>
                    <a:pt x="1160441" y="28393"/>
                    <a:pt x="1154302" y="28393"/>
                  </a:cubicBezTo>
                  <a:cubicBezTo>
                    <a:pt x="1137010" y="28393"/>
                    <a:pt x="1128364" y="38165"/>
                    <a:pt x="1128364" y="57708"/>
                  </a:cubicBezTo>
                  <a:lnTo>
                    <a:pt x="1128364" y="79042"/>
                  </a:lnTo>
                  <a:lnTo>
                    <a:pt x="1160534" y="79042"/>
                  </a:lnTo>
                  <a:lnTo>
                    <a:pt x="1164892" y="79042"/>
                  </a:lnTo>
                  <a:lnTo>
                    <a:pt x="1186779" y="79042"/>
                  </a:lnTo>
                  <a:lnTo>
                    <a:pt x="1186779" y="42667"/>
                  </a:lnTo>
                  <a:lnTo>
                    <a:pt x="1222386" y="32537"/>
                  </a:lnTo>
                  <a:lnTo>
                    <a:pt x="1222386" y="79042"/>
                  </a:lnTo>
                  <a:lnTo>
                    <a:pt x="1259988" y="79042"/>
                  </a:lnTo>
                  <a:lnTo>
                    <a:pt x="1259988" y="106975"/>
                  </a:lnTo>
                  <a:lnTo>
                    <a:pt x="1222386" y="106975"/>
                  </a:lnTo>
                  <a:lnTo>
                    <a:pt x="1222386" y="185556"/>
                  </a:lnTo>
                  <a:cubicBezTo>
                    <a:pt x="1222386" y="194867"/>
                    <a:pt x="1224074" y="201518"/>
                    <a:pt x="1227451" y="205508"/>
                  </a:cubicBezTo>
                  <a:cubicBezTo>
                    <a:pt x="1230827" y="209499"/>
                    <a:pt x="1236455" y="211494"/>
                    <a:pt x="1244333" y="211494"/>
                  </a:cubicBezTo>
                  <a:cubicBezTo>
                    <a:pt x="1250370" y="211494"/>
                    <a:pt x="1255589" y="209754"/>
                    <a:pt x="1259988" y="206276"/>
                  </a:cubicBezTo>
                  <a:lnTo>
                    <a:pt x="1259988" y="234516"/>
                  </a:lnTo>
                  <a:cubicBezTo>
                    <a:pt x="1253031" y="237995"/>
                    <a:pt x="1243873" y="239734"/>
                    <a:pt x="1232515" y="239734"/>
                  </a:cubicBezTo>
                  <a:cubicBezTo>
                    <a:pt x="1202024" y="239734"/>
                    <a:pt x="1186779" y="225102"/>
                    <a:pt x="1186779" y="195839"/>
                  </a:cubicBezTo>
                  <a:lnTo>
                    <a:pt x="1186779" y="106975"/>
                  </a:lnTo>
                  <a:lnTo>
                    <a:pt x="1164892" y="106975"/>
                  </a:lnTo>
                  <a:lnTo>
                    <a:pt x="1160534" y="106975"/>
                  </a:lnTo>
                  <a:lnTo>
                    <a:pt x="1128517" y="106975"/>
                  </a:lnTo>
                  <a:lnTo>
                    <a:pt x="1128517" y="236204"/>
                  </a:lnTo>
                  <a:lnTo>
                    <a:pt x="1092910" y="236204"/>
                  </a:lnTo>
                  <a:lnTo>
                    <a:pt x="1092910" y="106975"/>
                  </a:lnTo>
                  <a:lnTo>
                    <a:pt x="1066051" y="106975"/>
                  </a:lnTo>
                  <a:lnTo>
                    <a:pt x="1066051" y="79042"/>
                  </a:lnTo>
                  <a:lnTo>
                    <a:pt x="1092910" y="79042"/>
                  </a:lnTo>
                  <a:lnTo>
                    <a:pt x="1092910" y="53564"/>
                  </a:lnTo>
                  <a:cubicBezTo>
                    <a:pt x="1092910" y="36988"/>
                    <a:pt x="1098333" y="23917"/>
                    <a:pt x="1109179" y="14350"/>
                  </a:cubicBezTo>
                  <a:cubicBezTo>
                    <a:pt x="1120025" y="4783"/>
                    <a:pt x="1133582" y="0"/>
                    <a:pt x="1149851" y="0"/>
                  </a:cubicBezTo>
                  <a:close/>
                </a:path>
              </a:pathLst>
            </a:custGeom>
            <a:solidFill>
              <a:srgbClr val="2F2F2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Title 15">
            <a:extLst>
              <a:ext uri="{FF2B5EF4-FFF2-40B4-BE49-F238E27FC236}">
                <a16:creationId xmlns:a16="http://schemas.microsoft.com/office/drawing/2014/main" id="{75D6AF87-1434-C2B6-0E65-E273393E9249}"/>
              </a:ext>
            </a:extLst>
          </p:cNvPr>
          <p:cNvSpPr>
            <a:spLocks noGrp="1"/>
          </p:cNvSpPr>
          <p:nvPr>
            <p:ph type="title"/>
          </p:nvPr>
        </p:nvSpPr>
        <p:spPr>
          <a:xfrm>
            <a:off x="379021" y="2811645"/>
            <a:ext cx="7683500" cy="895065"/>
          </a:xfrm>
        </p:spPr>
        <p:txBody>
          <a:bodyPr/>
          <a:lstStyle>
            <a:lvl1pPr>
              <a:defRPr>
                <a:solidFill>
                  <a:srgbClr val="463668"/>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10" name="Text Placeholder 23">
            <a:extLst>
              <a:ext uri="{FF2B5EF4-FFF2-40B4-BE49-F238E27FC236}">
                <a16:creationId xmlns:a16="http://schemas.microsoft.com/office/drawing/2014/main" id="{370DEDA7-8EE8-1112-20E5-FA2CDB772C12}"/>
              </a:ext>
            </a:extLst>
          </p:cNvPr>
          <p:cNvSpPr>
            <a:spLocks noGrp="1"/>
          </p:cNvSpPr>
          <p:nvPr>
            <p:ph type="body" sz="quarter" idx="10"/>
          </p:nvPr>
        </p:nvSpPr>
        <p:spPr>
          <a:xfrm>
            <a:off x="399778" y="3846332"/>
            <a:ext cx="6823075" cy="454517"/>
          </a:xfrm>
        </p:spPr>
        <p:txBody>
          <a:bodyPr/>
          <a:lstStyle>
            <a:lvl1pPr marL="0" indent="0">
              <a:buNone/>
              <a:defRPr/>
            </a:lvl1pPr>
          </a:lstStyle>
          <a:p>
            <a:pPr lvl="0"/>
            <a:r>
              <a:rPr lang="en-US"/>
              <a:t>Click to edit Master text styles</a:t>
            </a:r>
          </a:p>
        </p:txBody>
      </p:sp>
      <p:grpSp>
        <p:nvGrpSpPr>
          <p:cNvPr id="14" name="Group 13">
            <a:extLst>
              <a:ext uri="{FF2B5EF4-FFF2-40B4-BE49-F238E27FC236}">
                <a16:creationId xmlns:a16="http://schemas.microsoft.com/office/drawing/2014/main" id="{C70EDA68-E03A-9C3B-51BB-7162B2DF8D0E}"/>
              </a:ext>
            </a:extLst>
          </p:cNvPr>
          <p:cNvGrpSpPr/>
          <p:nvPr userDrawn="1"/>
        </p:nvGrpSpPr>
        <p:grpSpPr>
          <a:xfrm>
            <a:off x="8734424" y="686143"/>
            <a:ext cx="2957195" cy="340288"/>
            <a:chOff x="1018903" y="2674948"/>
            <a:chExt cx="3772725" cy="434133"/>
          </a:xfrm>
        </p:grpSpPr>
        <p:pic>
          <p:nvPicPr>
            <p:cNvPr id="15" name="Picture 14">
              <a:extLst>
                <a:ext uri="{FF2B5EF4-FFF2-40B4-BE49-F238E27FC236}">
                  <a16:creationId xmlns:a16="http://schemas.microsoft.com/office/drawing/2014/main" id="{882EBE08-64A8-DBF3-98C1-EE632158DF5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18903" y="2674948"/>
              <a:ext cx="434132" cy="434133"/>
            </a:xfrm>
            <a:prstGeom prst="rect">
              <a:avLst/>
            </a:prstGeom>
          </p:spPr>
        </p:pic>
        <p:sp>
          <p:nvSpPr>
            <p:cNvPr id="16" name="Freeform: Shape 15">
              <a:extLst>
                <a:ext uri="{FF2B5EF4-FFF2-40B4-BE49-F238E27FC236}">
                  <a16:creationId xmlns:a16="http://schemas.microsoft.com/office/drawing/2014/main" id="{390B6F5F-B474-F6D1-DB87-339220473810}"/>
                </a:ext>
              </a:extLst>
            </p:cNvPr>
            <p:cNvSpPr/>
            <p:nvPr userDrawn="1"/>
          </p:nvSpPr>
          <p:spPr>
            <a:xfrm>
              <a:off x="1645690" y="2768269"/>
              <a:ext cx="3145938" cy="308493"/>
            </a:xfrm>
            <a:custGeom>
              <a:avLst/>
              <a:gdLst/>
              <a:ahLst/>
              <a:cxnLst/>
              <a:rect l="l" t="t" r="r" b="b"/>
              <a:pathLst>
                <a:path w="3145938" h="308493">
                  <a:moveTo>
                    <a:pt x="1730876" y="125853"/>
                  </a:moveTo>
                  <a:cubicBezTo>
                    <a:pt x="1724737" y="125853"/>
                    <a:pt x="1719339" y="126953"/>
                    <a:pt x="1714684" y="129153"/>
                  </a:cubicBezTo>
                  <a:cubicBezTo>
                    <a:pt x="1710028" y="131352"/>
                    <a:pt x="1706114" y="134243"/>
                    <a:pt x="1702943" y="137824"/>
                  </a:cubicBezTo>
                  <a:cubicBezTo>
                    <a:pt x="1699771" y="141405"/>
                    <a:pt x="1697392" y="145498"/>
                    <a:pt x="1695806" y="150102"/>
                  </a:cubicBezTo>
                  <a:cubicBezTo>
                    <a:pt x="1694220" y="154707"/>
                    <a:pt x="1693427" y="159413"/>
                    <a:pt x="1693427" y="164222"/>
                  </a:cubicBezTo>
                  <a:cubicBezTo>
                    <a:pt x="1693427" y="169441"/>
                    <a:pt x="1694169" y="174787"/>
                    <a:pt x="1695652" y="180261"/>
                  </a:cubicBezTo>
                  <a:cubicBezTo>
                    <a:pt x="1697136" y="185735"/>
                    <a:pt x="1699413" y="190723"/>
                    <a:pt x="1702482" y="195225"/>
                  </a:cubicBezTo>
                  <a:cubicBezTo>
                    <a:pt x="1705552" y="199727"/>
                    <a:pt x="1709465" y="203436"/>
                    <a:pt x="1714223" y="206352"/>
                  </a:cubicBezTo>
                  <a:cubicBezTo>
                    <a:pt x="1718981" y="209269"/>
                    <a:pt x="1724634" y="210727"/>
                    <a:pt x="1731183" y="210727"/>
                  </a:cubicBezTo>
                  <a:cubicBezTo>
                    <a:pt x="1737015" y="210727"/>
                    <a:pt x="1742182" y="209652"/>
                    <a:pt x="1746684" y="207504"/>
                  </a:cubicBezTo>
                  <a:cubicBezTo>
                    <a:pt x="1751186" y="205355"/>
                    <a:pt x="1754946" y="202388"/>
                    <a:pt x="1757965" y="198602"/>
                  </a:cubicBezTo>
                  <a:cubicBezTo>
                    <a:pt x="1760983" y="194816"/>
                    <a:pt x="1763285" y="190339"/>
                    <a:pt x="1764871" y="185172"/>
                  </a:cubicBezTo>
                  <a:cubicBezTo>
                    <a:pt x="1766457" y="180005"/>
                    <a:pt x="1767250" y="174403"/>
                    <a:pt x="1767250" y="168366"/>
                  </a:cubicBezTo>
                  <a:cubicBezTo>
                    <a:pt x="1767250" y="162023"/>
                    <a:pt x="1766508" y="156242"/>
                    <a:pt x="1765025" y="151023"/>
                  </a:cubicBezTo>
                  <a:cubicBezTo>
                    <a:pt x="1763541" y="145805"/>
                    <a:pt x="1761290" y="141329"/>
                    <a:pt x="1758272" y="137594"/>
                  </a:cubicBezTo>
                  <a:cubicBezTo>
                    <a:pt x="1755253" y="133859"/>
                    <a:pt x="1751468" y="130969"/>
                    <a:pt x="1746914" y="128922"/>
                  </a:cubicBezTo>
                  <a:cubicBezTo>
                    <a:pt x="1742361" y="126876"/>
                    <a:pt x="1737015" y="125853"/>
                    <a:pt x="1730876" y="125853"/>
                  </a:cubicBezTo>
                  <a:close/>
                  <a:moveTo>
                    <a:pt x="2943927" y="103752"/>
                  </a:moveTo>
                  <a:cubicBezTo>
                    <a:pt x="2930012" y="103752"/>
                    <a:pt x="2919012" y="108612"/>
                    <a:pt x="2910929" y="118332"/>
                  </a:cubicBezTo>
                  <a:cubicBezTo>
                    <a:pt x="2902846" y="128053"/>
                    <a:pt x="2898804" y="141456"/>
                    <a:pt x="2898804" y="158544"/>
                  </a:cubicBezTo>
                  <a:cubicBezTo>
                    <a:pt x="2898804" y="175017"/>
                    <a:pt x="2902897" y="187986"/>
                    <a:pt x="2911083" y="197451"/>
                  </a:cubicBezTo>
                  <a:cubicBezTo>
                    <a:pt x="2919268" y="206915"/>
                    <a:pt x="2930216" y="211647"/>
                    <a:pt x="2943927" y="211647"/>
                  </a:cubicBezTo>
                  <a:cubicBezTo>
                    <a:pt x="2957945" y="211647"/>
                    <a:pt x="2968714" y="206992"/>
                    <a:pt x="2976235" y="197681"/>
                  </a:cubicBezTo>
                  <a:cubicBezTo>
                    <a:pt x="2983755" y="188370"/>
                    <a:pt x="2987515" y="175119"/>
                    <a:pt x="2987515" y="157930"/>
                  </a:cubicBezTo>
                  <a:cubicBezTo>
                    <a:pt x="2987515" y="140638"/>
                    <a:pt x="2983755" y="127285"/>
                    <a:pt x="2976235" y="117872"/>
                  </a:cubicBezTo>
                  <a:cubicBezTo>
                    <a:pt x="2968714" y="108458"/>
                    <a:pt x="2957945" y="103752"/>
                    <a:pt x="2943927" y="103752"/>
                  </a:cubicBezTo>
                  <a:close/>
                  <a:moveTo>
                    <a:pt x="2588116" y="103752"/>
                  </a:moveTo>
                  <a:cubicBezTo>
                    <a:pt x="2575429" y="103752"/>
                    <a:pt x="2565222" y="108254"/>
                    <a:pt x="2557497" y="117258"/>
                  </a:cubicBezTo>
                  <a:cubicBezTo>
                    <a:pt x="2549772" y="126262"/>
                    <a:pt x="2545910" y="137517"/>
                    <a:pt x="2545910" y="151023"/>
                  </a:cubicBezTo>
                  <a:lnTo>
                    <a:pt x="2545910" y="170515"/>
                  </a:lnTo>
                  <a:cubicBezTo>
                    <a:pt x="2545910" y="181975"/>
                    <a:pt x="2549568" y="191695"/>
                    <a:pt x="2556883" y="199676"/>
                  </a:cubicBezTo>
                  <a:cubicBezTo>
                    <a:pt x="2564199" y="207657"/>
                    <a:pt x="2573485" y="211647"/>
                    <a:pt x="2584740" y="211647"/>
                  </a:cubicBezTo>
                  <a:cubicBezTo>
                    <a:pt x="2597939" y="211647"/>
                    <a:pt x="2608299" y="206506"/>
                    <a:pt x="2615819" y="196223"/>
                  </a:cubicBezTo>
                  <a:cubicBezTo>
                    <a:pt x="2623340" y="185940"/>
                    <a:pt x="2627100" y="171589"/>
                    <a:pt x="2627100" y="153172"/>
                  </a:cubicBezTo>
                  <a:cubicBezTo>
                    <a:pt x="2627100" y="137722"/>
                    <a:pt x="2623596" y="125623"/>
                    <a:pt x="2616587" y="116874"/>
                  </a:cubicBezTo>
                  <a:cubicBezTo>
                    <a:pt x="2609578" y="108126"/>
                    <a:pt x="2600088" y="103752"/>
                    <a:pt x="2588116" y="103752"/>
                  </a:cubicBezTo>
                  <a:close/>
                  <a:moveTo>
                    <a:pt x="2391477" y="103752"/>
                  </a:moveTo>
                  <a:cubicBezTo>
                    <a:pt x="2377562" y="103752"/>
                    <a:pt x="2366562" y="108612"/>
                    <a:pt x="2358479" y="118332"/>
                  </a:cubicBezTo>
                  <a:cubicBezTo>
                    <a:pt x="2350396" y="128053"/>
                    <a:pt x="2346354" y="141456"/>
                    <a:pt x="2346354" y="158544"/>
                  </a:cubicBezTo>
                  <a:cubicBezTo>
                    <a:pt x="2346354" y="175017"/>
                    <a:pt x="2350447" y="187986"/>
                    <a:pt x="2358633" y="197451"/>
                  </a:cubicBezTo>
                  <a:cubicBezTo>
                    <a:pt x="2366818" y="206915"/>
                    <a:pt x="2377766" y="211647"/>
                    <a:pt x="2391477" y="211647"/>
                  </a:cubicBezTo>
                  <a:cubicBezTo>
                    <a:pt x="2405495" y="211647"/>
                    <a:pt x="2416264" y="206992"/>
                    <a:pt x="2423785" y="197681"/>
                  </a:cubicBezTo>
                  <a:cubicBezTo>
                    <a:pt x="2431305" y="188370"/>
                    <a:pt x="2435065" y="175119"/>
                    <a:pt x="2435065" y="157930"/>
                  </a:cubicBezTo>
                  <a:cubicBezTo>
                    <a:pt x="2435065" y="140638"/>
                    <a:pt x="2431305" y="127285"/>
                    <a:pt x="2423785" y="117872"/>
                  </a:cubicBezTo>
                  <a:cubicBezTo>
                    <a:pt x="2416264" y="108458"/>
                    <a:pt x="2405495" y="103752"/>
                    <a:pt x="2391477" y="103752"/>
                  </a:cubicBezTo>
                  <a:close/>
                  <a:moveTo>
                    <a:pt x="1038927" y="103752"/>
                  </a:moveTo>
                  <a:cubicBezTo>
                    <a:pt x="1025012" y="103752"/>
                    <a:pt x="1014013" y="108612"/>
                    <a:pt x="1005929" y="118332"/>
                  </a:cubicBezTo>
                  <a:cubicBezTo>
                    <a:pt x="997846" y="128053"/>
                    <a:pt x="993804" y="141456"/>
                    <a:pt x="993804" y="158544"/>
                  </a:cubicBezTo>
                  <a:cubicBezTo>
                    <a:pt x="993804" y="175017"/>
                    <a:pt x="997897" y="187986"/>
                    <a:pt x="1006083" y="197451"/>
                  </a:cubicBezTo>
                  <a:cubicBezTo>
                    <a:pt x="1014268" y="206915"/>
                    <a:pt x="1025217" y="211647"/>
                    <a:pt x="1038927" y="211647"/>
                  </a:cubicBezTo>
                  <a:cubicBezTo>
                    <a:pt x="1052945" y="211647"/>
                    <a:pt x="1063714" y="206992"/>
                    <a:pt x="1071235" y="197681"/>
                  </a:cubicBezTo>
                  <a:cubicBezTo>
                    <a:pt x="1078755" y="188370"/>
                    <a:pt x="1082515" y="175119"/>
                    <a:pt x="1082515" y="157930"/>
                  </a:cubicBezTo>
                  <a:cubicBezTo>
                    <a:pt x="1082515" y="140638"/>
                    <a:pt x="1078755" y="127285"/>
                    <a:pt x="1071235" y="117872"/>
                  </a:cubicBezTo>
                  <a:cubicBezTo>
                    <a:pt x="1063714" y="108458"/>
                    <a:pt x="1052945" y="103752"/>
                    <a:pt x="1038927" y="103752"/>
                  </a:cubicBezTo>
                  <a:close/>
                  <a:moveTo>
                    <a:pt x="715077" y="103752"/>
                  </a:moveTo>
                  <a:cubicBezTo>
                    <a:pt x="701162" y="103752"/>
                    <a:pt x="690162" y="108612"/>
                    <a:pt x="682079" y="118332"/>
                  </a:cubicBezTo>
                  <a:cubicBezTo>
                    <a:pt x="673996" y="128053"/>
                    <a:pt x="669954" y="141456"/>
                    <a:pt x="669954" y="158544"/>
                  </a:cubicBezTo>
                  <a:cubicBezTo>
                    <a:pt x="669954" y="175017"/>
                    <a:pt x="674047" y="187986"/>
                    <a:pt x="682233" y="197451"/>
                  </a:cubicBezTo>
                  <a:cubicBezTo>
                    <a:pt x="690418" y="206915"/>
                    <a:pt x="701366" y="211647"/>
                    <a:pt x="715077" y="211647"/>
                  </a:cubicBezTo>
                  <a:cubicBezTo>
                    <a:pt x="729095" y="211647"/>
                    <a:pt x="739864" y="206992"/>
                    <a:pt x="747385" y="197681"/>
                  </a:cubicBezTo>
                  <a:cubicBezTo>
                    <a:pt x="754905" y="188370"/>
                    <a:pt x="758665" y="175119"/>
                    <a:pt x="758665" y="157930"/>
                  </a:cubicBezTo>
                  <a:cubicBezTo>
                    <a:pt x="758665" y="140638"/>
                    <a:pt x="754905" y="127285"/>
                    <a:pt x="747385" y="117872"/>
                  </a:cubicBezTo>
                  <a:cubicBezTo>
                    <a:pt x="739864" y="108458"/>
                    <a:pt x="729095" y="103752"/>
                    <a:pt x="715077" y="103752"/>
                  </a:cubicBezTo>
                  <a:close/>
                  <a:moveTo>
                    <a:pt x="2701110" y="79042"/>
                  </a:moveTo>
                  <a:lnTo>
                    <a:pt x="2736717" y="79042"/>
                  </a:lnTo>
                  <a:lnTo>
                    <a:pt x="2736717" y="236204"/>
                  </a:lnTo>
                  <a:lnTo>
                    <a:pt x="2701110" y="236204"/>
                  </a:lnTo>
                  <a:close/>
                  <a:moveTo>
                    <a:pt x="291284" y="79042"/>
                  </a:moveTo>
                  <a:lnTo>
                    <a:pt x="326892" y="79042"/>
                  </a:lnTo>
                  <a:lnTo>
                    <a:pt x="326892" y="236204"/>
                  </a:lnTo>
                  <a:lnTo>
                    <a:pt x="291284" y="236204"/>
                  </a:lnTo>
                  <a:close/>
                  <a:moveTo>
                    <a:pt x="605842" y="76279"/>
                  </a:moveTo>
                  <a:cubicBezTo>
                    <a:pt x="612288" y="76279"/>
                    <a:pt x="617200" y="77251"/>
                    <a:pt x="620576" y="79195"/>
                  </a:cubicBezTo>
                  <a:lnTo>
                    <a:pt x="620576" y="112961"/>
                  </a:lnTo>
                  <a:cubicBezTo>
                    <a:pt x="616279" y="109584"/>
                    <a:pt x="610088" y="107896"/>
                    <a:pt x="602005" y="107896"/>
                  </a:cubicBezTo>
                  <a:cubicBezTo>
                    <a:pt x="591466" y="107896"/>
                    <a:pt x="582667" y="112654"/>
                    <a:pt x="575607" y="122169"/>
                  </a:cubicBezTo>
                  <a:cubicBezTo>
                    <a:pt x="568547" y="131685"/>
                    <a:pt x="565017" y="144628"/>
                    <a:pt x="565017" y="160999"/>
                  </a:cubicBezTo>
                  <a:lnTo>
                    <a:pt x="565017" y="236204"/>
                  </a:lnTo>
                  <a:lnTo>
                    <a:pt x="529410" y="236204"/>
                  </a:lnTo>
                  <a:lnTo>
                    <a:pt x="529410" y="79042"/>
                  </a:lnTo>
                  <a:lnTo>
                    <a:pt x="565017" y="79042"/>
                  </a:lnTo>
                  <a:lnTo>
                    <a:pt x="565017" y="111426"/>
                  </a:lnTo>
                  <a:lnTo>
                    <a:pt x="565631" y="111426"/>
                  </a:lnTo>
                  <a:cubicBezTo>
                    <a:pt x="569109" y="100375"/>
                    <a:pt x="574456" y="91755"/>
                    <a:pt x="581669" y="85564"/>
                  </a:cubicBezTo>
                  <a:cubicBezTo>
                    <a:pt x="588883" y="79374"/>
                    <a:pt x="596940" y="76279"/>
                    <a:pt x="605842" y="76279"/>
                  </a:cubicBezTo>
                  <a:close/>
                  <a:moveTo>
                    <a:pt x="2946076" y="75358"/>
                  </a:moveTo>
                  <a:cubicBezTo>
                    <a:pt x="2970633" y="75358"/>
                    <a:pt x="2989766" y="82572"/>
                    <a:pt x="3003477" y="96999"/>
                  </a:cubicBezTo>
                  <a:cubicBezTo>
                    <a:pt x="3017188" y="111426"/>
                    <a:pt x="3024043" y="131429"/>
                    <a:pt x="3024043" y="157009"/>
                  </a:cubicBezTo>
                  <a:cubicBezTo>
                    <a:pt x="3024043" y="182077"/>
                    <a:pt x="3016651" y="202157"/>
                    <a:pt x="3001866" y="217249"/>
                  </a:cubicBezTo>
                  <a:cubicBezTo>
                    <a:pt x="2987080" y="232342"/>
                    <a:pt x="2967205" y="239888"/>
                    <a:pt x="2942239" y="239888"/>
                  </a:cubicBezTo>
                  <a:cubicBezTo>
                    <a:pt x="2917989" y="239888"/>
                    <a:pt x="2898625" y="232546"/>
                    <a:pt x="2884147" y="217863"/>
                  </a:cubicBezTo>
                  <a:cubicBezTo>
                    <a:pt x="2869669" y="203181"/>
                    <a:pt x="2862430" y="183714"/>
                    <a:pt x="2862430" y="159465"/>
                  </a:cubicBezTo>
                  <a:cubicBezTo>
                    <a:pt x="2862430" y="133066"/>
                    <a:pt x="2869976" y="112449"/>
                    <a:pt x="2885068" y="97613"/>
                  </a:cubicBezTo>
                  <a:cubicBezTo>
                    <a:pt x="2900160" y="82776"/>
                    <a:pt x="2920496" y="75358"/>
                    <a:pt x="2946076" y="75358"/>
                  </a:cubicBezTo>
                  <a:close/>
                  <a:moveTo>
                    <a:pt x="2600241" y="75358"/>
                  </a:moveTo>
                  <a:cubicBezTo>
                    <a:pt x="2620194" y="75358"/>
                    <a:pt x="2635746" y="82367"/>
                    <a:pt x="2646899" y="96385"/>
                  </a:cubicBezTo>
                  <a:cubicBezTo>
                    <a:pt x="2658052" y="110403"/>
                    <a:pt x="2663628" y="129229"/>
                    <a:pt x="2663628" y="152865"/>
                  </a:cubicBezTo>
                  <a:cubicBezTo>
                    <a:pt x="2663628" y="179059"/>
                    <a:pt x="2657335" y="200034"/>
                    <a:pt x="2644750" y="215791"/>
                  </a:cubicBezTo>
                  <a:cubicBezTo>
                    <a:pt x="2632165" y="231549"/>
                    <a:pt x="2614975" y="239427"/>
                    <a:pt x="2593181" y="239427"/>
                  </a:cubicBezTo>
                  <a:cubicBezTo>
                    <a:pt x="2573127" y="239427"/>
                    <a:pt x="2557676" y="230628"/>
                    <a:pt x="2546831" y="213029"/>
                  </a:cubicBezTo>
                  <a:lnTo>
                    <a:pt x="2546217" y="213029"/>
                  </a:lnTo>
                  <a:lnTo>
                    <a:pt x="2546217" y="308493"/>
                  </a:lnTo>
                  <a:lnTo>
                    <a:pt x="2510610" y="308493"/>
                  </a:lnTo>
                  <a:lnTo>
                    <a:pt x="2510610" y="79042"/>
                  </a:lnTo>
                  <a:lnTo>
                    <a:pt x="2546217" y="79042"/>
                  </a:lnTo>
                  <a:lnTo>
                    <a:pt x="2546217" y="106668"/>
                  </a:lnTo>
                  <a:lnTo>
                    <a:pt x="2546831" y="106668"/>
                  </a:lnTo>
                  <a:cubicBezTo>
                    <a:pt x="2559007" y="85795"/>
                    <a:pt x="2576810" y="75358"/>
                    <a:pt x="2600241" y="75358"/>
                  </a:cubicBezTo>
                  <a:close/>
                  <a:moveTo>
                    <a:pt x="2393626" y="75358"/>
                  </a:moveTo>
                  <a:cubicBezTo>
                    <a:pt x="2418183" y="75358"/>
                    <a:pt x="2437316" y="82572"/>
                    <a:pt x="2451027" y="96999"/>
                  </a:cubicBezTo>
                  <a:cubicBezTo>
                    <a:pt x="2464738" y="111426"/>
                    <a:pt x="2471593" y="131429"/>
                    <a:pt x="2471593" y="157009"/>
                  </a:cubicBezTo>
                  <a:cubicBezTo>
                    <a:pt x="2471593" y="182077"/>
                    <a:pt x="2464201" y="202157"/>
                    <a:pt x="2449416" y="217249"/>
                  </a:cubicBezTo>
                  <a:cubicBezTo>
                    <a:pt x="2434630" y="232342"/>
                    <a:pt x="2414755" y="239888"/>
                    <a:pt x="2389789" y="239888"/>
                  </a:cubicBezTo>
                  <a:cubicBezTo>
                    <a:pt x="2365539" y="239888"/>
                    <a:pt x="2346175" y="232546"/>
                    <a:pt x="2331697" y="217863"/>
                  </a:cubicBezTo>
                  <a:cubicBezTo>
                    <a:pt x="2317219" y="203181"/>
                    <a:pt x="2309980" y="183714"/>
                    <a:pt x="2309980" y="159465"/>
                  </a:cubicBezTo>
                  <a:cubicBezTo>
                    <a:pt x="2309980" y="133066"/>
                    <a:pt x="2317526" y="112449"/>
                    <a:pt x="2332618" y="97613"/>
                  </a:cubicBezTo>
                  <a:cubicBezTo>
                    <a:pt x="2347710" y="82776"/>
                    <a:pt x="2368046" y="75358"/>
                    <a:pt x="2393626" y="75358"/>
                  </a:cubicBezTo>
                  <a:close/>
                  <a:moveTo>
                    <a:pt x="1041076" y="75358"/>
                  </a:moveTo>
                  <a:cubicBezTo>
                    <a:pt x="1065633" y="75358"/>
                    <a:pt x="1084766" y="82572"/>
                    <a:pt x="1098477" y="96999"/>
                  </a:cubicBezTo>
                  <a:cubicBezTo>
                    <a:pt x="1112188" y="111426"/>
                    <a:pt x="1119043" y="131429"/>
                    <a:pt x="1119043" y="157009"/>
                  </a:cubicBezTo>
                  <a:cubicBezTo>
                    <a:pt x="1119043" y="182077"/>
                    <a:pt x="1111651" y="202157"/>
                    <a:pt x="1096866" y="217249"/>
                  </a:cubicBezTo>
                  <a:cubicBezTo>
                    <a:pt x="1082080" y="232342"/>
                    <a:pt x="1062205" y="239888"/>
                    <a:pt x="1037239" y="239888"/>
                  </a:cubicBezTo>
                  <a:cubicBezTo>
                    <a:pt x="1012989" y="239888"/>
                    <a:pt x="993625" y="232546"/>
                    <a:pt x="979147" y="217863"/>
                  </a:cubicBezTo>
                  <a:cubicBezTo>
                    <a:pt x="964669" y="203181"/>
                    <a:pt x="957430" y="183714"/>
                    <a:pt x="957430" y="159465"/>
                  </a:cubicBezTo>
                  <a:cubicBezTo>
                    <a:pt x="957430" y="133066"/>
                    <a:pt x="964976" y="112449"/>
                    <a:pt x="980068" y="97613"/>
                  </a:cubicBezTo>
                  <a:cubicBezTo>
                    <a:pt x="995160" y="82776"/>
                    <a:pt x="1015496" y="75358"/>
                    <a:pt x="1041076" y="75358"/>
                  </a:cubicBezTo>
                  <a:close/>
                  <a:moveTo>
                    <a:pt x="888695" y="75358"/>
                  </a:moveTo>
                  <a:cubicBezTo>
                    <a:pt x="903224" y="75358"/>
                    <a:pt x="916218" y="77558"/>
                    <a:pt x="927678" y="81958"/>
                  </a:cubicBezTo>
                  <a:lnTo>
                    <a:pt x="927678" y="113114"/>
                  </a:lnTo>
                  <a:cubicBezTo>
                    <a:pt x="916628" y="105542"/>
                    <a:pt x="903940" y="101757"/>
                    <a:pt x="889615" y="101757"/>
                  </a:cubicBezTo>
                  <a:cubicBezTo>
                    <a:pt x="885113" y="101757"/>
                    <a:pt x="881046" y="102217"/>
                    <a:pt x="877414" y="103138"/>
                  </a:cubicBezTo>
                  <a:cubicBezTo>
                    <a:pt x="873781" y="104059"/>
                    <a:pt x="870686" y="105338"/>
                    <a:pt x="868128" y="106975"/>
                  </a:cubicBezTo>
                  <a:cubicBezTo>
                    <a:pt x="865570" y="108612"/>
                    <a:pt x="863575" y="110582"/>
                    <a:pt x="862143" y="112884"/>
                  </a:cubicBezTo>
                  <a:cubicBezTo>
                    <a:pt x="860710" y="115186"/>
                    <a:pt x="859994" y="117718"/>
                    <a:pt x="859994" y="120481"/>
                  </a:cubicBezTo>
                  <a:cubicBezTo>
                    <a:pt x="859994" y="123858"/>
                    <a:pt x="860710" y="126722"/>
                    <a:pt x="862143" y="129076"/>
                  </a:cubicBezTo>
                  <a:cubicBezTo>
                    <a:pt x="863575" y="131429"/>
                    <a:pt x="865698" y="133501"/>
                    <a:pt x="868512" y="135292"/>
                  </a:cubicBezTo>
                  <a:cubicBezTo>
                    <a:pt x="871326" y="137082"/>
                    <a:pt x="874702" y="138719"/>
                    <a:pt x="878642" y="140203"/>
                  </a:cubicBezTo>
                  <a:cubicBezTo>
                    <a:pt x="882581" y="141687"/>
                    <a:pt x="887109" y="143298"/>
                    <a:pt x="892225" y="145038"/>
                  </a:cubicBezTo>
                  <a:cubicBezTo>
                    <a:pt x="898978" y="147800"/>
                    <a:pt x="905040" y="150614"/>
                    <a:pt x="910412" y="153479"/>
                  </a:cubicBezTo>
                  <a:cubicBezTo>
                    <a:pt x="915784" y="156344"/>
                    <a:pt x="920362" y="159593"/>
                    <a:pt x="924148" y="163225"/>
                  </a:cubicBezTo>
                  <a:cubicBezTo>
                    <a:pt x="927934" y="166857"/>
                    <a:pt x="930850" y="171052"/>
                    <a:pt x="932897" y="175810"/>
                  </a:cubicBezTo>
                  <a:cubicBezTo>
                    <a:pt x="934943" y="180568"/>
                    <a:pt x="935966" y="186221"/>
                    <a:pt x="935966" y="192770"/>
                  </a:cubicBezTo>
                  <a:cubicBezTo>
                    <a:pt x="935966" y="200750"/>
                    <a:pt x="934124" y="207708"/>
                    <a:pt x="930441" y="213643"/>
                  </a:cubicBezTo>
                  <a:cubicBezTo>
                    <a:pt x="926757" y="219577"/>
                    <a:pt x="921846" y="224489"/>
                    <a:pt x="915707" y="228377"/>
                  </a:cubicBezTo>
                  <a:cubicBezTo>
                    <a:pt x="909568" y="232265"/>
                    <a:pt x="902482" y="235155"/>
                    <a:pt x="894450" y="237048"/>
                  </a:cubicBezTo>
                  <a:cubicBezTo>
                    <a:pt x="886418" y="238941"/>
                    <a:pt x="877951" y="239888"/>
                    <a:pt x="869049" y="239888"/>
                  </a:cubicBezTo>
                  <a:cubicBezTo>
                    <a:pt x="851860" y="239888"/>
                    <a:pt x="836972" y="237023"/>
                    <a:pt x="824387" y="231293"/>
                  </a:cubicBezTo>
                  <a:lnTo>
                    <a:pt x="824387" y="198295"/>
                  </a:lnTo>
                  <a:cubicBezTo>
                    <a:pt x="837688" y="208424"/>
                    <a:pt x="852371" y="213489"/>
                    <a:pt x="868435" y="213489"/>
                  </a:cubicBezTo>
                  <a:cubicBezTo>
                    <a:pt x="889922" y="213489"/>
                    <a:pt x="900666" y="207145"/>
                    <a:pt x="900666" y="194458"/>
                  </a:cubicBezTo>
                  <a:cubicBezTo>
                    <a:pt x="900666" y="190877"/>
                    <a:pt x="899745" y="187833"/>
                    <a:pt x="897903" y="185326"/>
                  </a:cubicBezTo>
                  <a:cubicBezTo>
                    <a:pt x="896062" y="182819"/>
                    <a:pt x="893580" y="180594"/>
                    <a:pt x="890460" y="178650"/>
                  </a:cubicBezTo>
                  <a:cubicBezTo>
                    <a:pt x="887339" y="176705"/>
                    <a:pt x="883655" y="174966"/>
                    <a:pt x="879409" y="173431"/>
                  </a:cubicBezTo>
                  <a:cubicBezTo>
                    <a:pt x="875163" y="171896"/>
                    <a:pt x="870431" y="170157"/>
                    <a:pt x="865212" y="168213"/>
                  </a:cubicBezTo>
                  <a:cubicBezTo>
                    <a:pt x="858766" y="165655"/>
                    <a:pt x="852960" y="162943"/>
                    <a:pt x="847792" y="160079"/>
                  </a:cubicBezTo>
                  <a:cubicBezTo>
                    <a:pt x="842625" y="157214"/>
                    <a:pt x="838328" y="153965"/>
                    <a:pt x="834900" y="150333"/>
                  </a:cubicBezTo>
                  <a:cubicBezTo>
                    <a:pt x="831473" y="146700"/>
                    <a:pt x="828889" y="142582"/>
                    <a:pt x="827150" y="137978"/>
                  </a:cubicBezTo>
                  <a:cubicBezTo>
                    <a:pt x="825410" y="133373"/>
                    <a:pt x="824540" y="128001"/>
                    <a:pt x="824540" y="121862"/>
                  </a:cubicBezTo>
                  <a:cubicBezTo>
                    <a:pt x="824540" y="114291"/>
                    <a:pt x="826331" y="107614"/>
                    <a:pt x="829912" y="101833"/>
                  </a:cubicBezTo>
                  <a:cubicBezTo>
                    <a:pt x="833493" y="96052"/>
                    <a:pt x="838302" y="91192"/>
                    <a:pt x="844339" y="87253"/>
                  </a:cubicBezTo>
                  <a:cubicBezTo>
                    <a:pt x="850376" y="83313"/>
                    <a:pt x="857231" y="80346"/>
                    <a:pt x="864905" y="78351"/>
                  </a:cubicBezTo>
                  <a:cubicBezTo>
                    <a:pt x="872579" y="76356"/>
                    <a:pt x="880509" y="75358"/>
                    <a:pt x="888695" y="75358"/>
                  </a:cubicBezTo>
                  <a:close/>
                  <a:moveTo>
                    <a:pt x="717226" y="75358"/>
                  </a:moveTo>
                  <a:cubicBezTo>
                    <a:pt x="741783" y="75358"/>
                    <a:pt x="760916" y="82572"/>
                    <a:pt x="774627" y="96999"/>
                  </a:cubicBezTo>
                  <a:cubicBezTo>
                    <a:pt x="788338" y="111426"/>
                    <a:pt x="795193" y="131429"/>
                    <a:pt x="795193" y="157009"/>
                  </a:cubicBezTo>
                  <a:cubicBezTo>
                    <a:pt x="795193" y="182077"/>
                    <a:pt x="787801" y="202157"/>
                    <a:pt x="773016" y="217249"/>
                  </a:cubicBezTo>
                  <a:cubicBezTo>
                    <a:pt x="758230" y="232342"/>
                    <a:pt x="738355" y="239888"/>
                    <a:pt x="713389" y="239888"/>
                  </a:cubicBezTo>
                  <a:cubicBezTo>
                    <a:pt x="689139" y="239888"/>
                    <a:pt x="669775" y="232546"/>
                    <a:pt x="655297" y="217863"/>
                  </a:cubicBezTo>
                  <a:cubicBezTo>
                    <a:pt x="640819" y="203181"/>
                    <a:pt x="633580" y="183714"/>
                    <a:pt x="633580" y="159465"/>
                  </a:cubicBezTo>
                  <a:cubicBezTo>
                    <a:pt x="633580" y="133066"/>
                    <a:pt x="641126" y="112449"/>
                    <a:pt x="656218" y="97613"/>
                  </a:cubicBezTo>
                  <a:cubicBezTo>
                    <a:pt x="671310" y="82776"/>
                    <a:pt x="691646" y="75358"/>
                    <a:pt x="717226" y="75358"/>
                  </a:cubicBezTo>
                  <a:close/>
                  <a:moveTo>
                    <a:pt x="451754" y="75358"/>
                  </a:moveTo>
                  <a:cubicBezTo>
                    <a:pt x="466078" y="75358"/>
                    <a:pt x="478715" y="77865"/>
                    <a:pt x="489663" y="82879"/>
                  </a:cubicBezTo>
                  <a:lnTo>
                    <a:pt x="489663" y="116030"/>
                  </a:lnTo>
                  <a:cubicBezTo>
                    <a:pt x="478715" y="107845"/>
                    <a:pt x="467051" y="103752"/>
                    <a:pt x="454670" y="103752"/>
                  </a:cubicBezTo>
                  <a:cubicBezTo>
                    <a:pt x="439629" y="103752"/>
                    <a:pt x="427299" y="108842"/>
                    <a:pt x="417681" y="119023"/>
                  </a:cubicBezTo>
                  <a:cubicBezTo>
                    <a:pt x="408063" y="129204"/>
                    <a:pt x="403254" y="142531"/>
                    <a:pt x="403254" y="159004"/>
                  </a:cubicBezTo>
                  <a:cubicBezTo>
                    <a:pt x="403254" y="175273"/>
                    <a:pt x="407782" y="188114"/>
                    <a:pt x="416837" y="197527"/>
                  </a:cubicBezTo>
                  <a:cubicBezTo>
                    <a:pt x="425893" y="206941"/>
                    <a:pt x="438043" y="211647"/>
                    <a:pt x="453289" y="211647"/>
                  </a:cubicBezTo>
                  <a:cubicBezTo>
                    <a:pt x="466078" y="211647"/>
                    <a:pt x="478152" y="207094"/>
                    <a:pt x="489510" y="197988"/>
                  </a:cubicBezTo>
                  <a:lnTo>
                    <a:pt x="489510" y="228991"/>
                  </a:lnTo>
                  <a:cubicBezTo>
                    <a:pt x="476924" y="236255"/>
                    <a:pt x="462037" y="239888"/>
                    <a:pt x="444847" y="239888"/>
                  </a:cubicBezTo>
                  <a:cubicBezTo>
                    <a:pt x="421518" y="239888"/>
                    <a:pt x="402692" y="232597"/>
                    <a:pt x="388367" y="218017"/>
                  </a:cubicBezTo>
                  <a:cubicBezTo>
                    <a:pt x="374042" y="203436"/>
                    <a:pt x="366880" y="184533"/>
                    <a:pt x="366880" y="161306"/>
                  </a:cubicBezTo>
                  <a:cubicBezTo>
                    <a:pt x="366880" y="135420"/>
                    <a:pt x="374579" y="114623"/>
                    <a:pt x="389978" y="98917"/>
                  </a:cubicBezTo>
                  <a:cubicBezTo>
                    <a:pt x="405377" y="83211"/>
                    <a:pt x="425969" y="75358"/>
                    <a:pt x="451754" y="75358"/>
                  </a:cubicBezTo>
                  <a:close/>
                  <a:moveTo>
                    <a:pt x="3108336" y="32537"/>
                  </a:moveTo>
                  <a:lnTo>
                    <a:pt x="3108336" y="79042"/>
                  </a:lnTo>
                  <a:lnTo>
                    <a:pt x="3145938" y="79042"/>
                  </a:lnTo>
                  <a:lnTo>
                    <a:pt x="3145938" y="106975"/>
                  </a:lnTo>
                  <a:lnTo>
                    <a:pt x="3108336" y="106975"/>
                  </a:lnTo>
                  <a:lnTo>
                    <a:pt x="3108336" y="185556"/>
                  </a:lnTo>
                  <a:cubicBezTo>
                    <a:pt x="3108336" y="194867"/>
                    <a:pt x="3110024" y="201518"/>
                    <a:pt x="3113401" y="205508"/>
                  </a:cubicBezTo>
                  <a:cubicBezTo>
                    <a:pt x="3116777" y="209499"/>
                    <a:pt x="3122405" y="211494"/>
                    <a:pt x="3130283" y="211494"/>
                  </a:cubicBezTo>
                  <a:cubicBezTo>
                    <a:pt x="3136320" y="211494"/>
                    <a:pt x="3141538" y="209755"/>
                    <a:pt x="3145938" y="206276"/>
                  </a:cubicBezTo>
                  <a:lnTo>
                    <a:pt x="3145938" y="234516"/>
                  </a:lnTo>
                  <a:cubicBezTo>
                    <a:pt x="3138980" y="237995"/>
                    <a:pt x="3129823" y="239734"/>
                    <a:pt x="3118465" y="239734"/>
                  </a:cubicBezTo>
                  <a:cubicBezTo>
                    <a:pt x="3087975" y="239734"/>
                    <a:pt x="3072729" y="225102"/>
                    <a:pt x="3072729" y="195839"/>
                  </a:cubicBezTo>
                  <a:lnTo>
                    <a:pt x="3072729" y="106975"/>
                  </a:lnTo>
                  <a:lnTo>
                    <a:pt x="3046484" y="106975"/>
                  </a:lnTo>
                  <a:lnTo>
                    <a:pt x="3046484" y="79042"/>
                  </a:lnTo>
                  <a:lnTo>
                    <a:pt x="3072729" y="79042"/>
                  </a:lnTo>
                  <a:lnTo>
                    <a:pt x="3072729" y="42667"/>
                  </a:lnTo>
                  <a:close/>
                  <a:moveTo>
                    <a:pt x="1308111" y="32537"/>
                  </a:moveTo>
                  <a:lnTo>
                    <a:pt x="1308111" y="79042"/>
                  </a:lnTo>
                  <a:lnTo>
                    <a:pt x="1345713" y="79042"/>
                  </a:lnTo>
                  <a:lnTo>
                    <a:pt x="1345713" y="106975"/>
                  </a:lnTo>
                  <a:lnTo>
                    <a:pt x="1308111" y="106975"/>
                  </a:lnTo>
                  <a:lnTo>
                    <a:pt x="1308111" y="185556"/>
                  </a:lnTo>
                  <a:cubicBezTo>
                    <a:pt x="1308111" y="194867"/>
                    <a:pt x="1309799" y="201518"/>
                    <a:pt x="1313176" y="205508"/>
                  </a:cubicBezTo>
                  <a:cubicBezTo>
                    <a:pt x="1316552" y="209499"/>
                    <a:pt x="1322180" y="211494"/>
                    <a:pt x="1330058" y="211494"/>
                  </a:cubicBezTo>
                  <a:cubicBezTo>
                    <a:pt x="1336095" y="211494"/>
                    <a:pt x="1341314" y="209755"/>
                    <a:pt x="1345713" y="206276"/>
                  </a:cubicBezTo>
                  <a:lnTo>
                    <a:pt x="1345713" y="234516"/>
                  </a:lnTo>
                  <a:cubicBezTo>
                    <a:pt x="1338756" y="237995"/>
                    <a:pt x="1329598" y="239734"/>
                    <a:pt x="1318240" y="239734"/>
                  </a:cubicBezTo>
                  <a:cubicBezTo>
                    <a:pt x="1287749" y="239734"/>
                    <a:pt x="1272504" y="225102"/>
                    <a:pt x="1272504" y="195839"/>
                  </a:cubicBezTo>
                  <a:lnTo>
                    <a:pt x="1272504" y="106975"/>
                  </a:lnTo>
                  <a:lnTo>
                    <a:pt x="1246259" y="106975"/>
                  </a:lnTo>
                  <a:lnTo>
                    <a:pt x="1246259" y="79042"/>
                  </a:lnTo>
                  <a:lnTo>
                    <a:pt x="1272504" y="79042"/>
                  </a:lnTo>
                  <a:lnTo>
                    <a:pt x="1272504" y="42667"/>
                  </a:lnTo>
                  <a:close/>
                  <a:moveTo>
                    <a:pt x="1846613" y="16115"/>
                  </a:moveTo>
                  <a:lnTo>
                    <a:pt x="1954969" y="16115"/>
                  </a:lnTo>
                  <a:lnTo>
                    <a:pt x="1954969" y="46504"/>
                  </a:lnTo>
                  <a:lnTo>
                    <a:pt x="1876234" y="46504"/>
                  </a:lnTo>
                  <a:lnTo>
                    <a:pt x="1872551" y="101603"/>
                  </a:lnTo>
                  <a:cubicBezTo>
                    <a:pt x="1879611" y="101194"/>
                    <a:pt x="1886006" y="100989"/>
                    <a:pt x="1891736" y="100989"/>
                  </a:cubicBezTo>
                  <a:cubicBezTo>
                    <a:pt x="1915065" y="100989"/>
                    <a:pt x="1933098" y="106975"/>
                    <a:pt x="1945837" y="118946"/>
                  </a:cubicBezTo>
                  <a:cubicBezTo>
                    <a:pt x="1958576" y="130918"/>
                    <a:pt x="1964945" y="147289"/>
                    <a:pt x="1964945" y="168059"/>
                  </a:cubicBezTo>
                  <a:cubicBezTo>
                    <a:pt x="1964945" y="189853"/>
                    <a:pt x="1957655" y="207325"/>
                    <a:pt x="1943074" y="220473"/>
                  </a:cubicBezTo>
                  <a:cubicBezTo>
                    <a:pt x="1928494" y="233621"/>
                    <a:pt x="1908465" y="240195"/>
                    <a:pt x="1882987" y="240195"/>
                  </a:cubicBezTo>
                  <a:cubicBezTo>
                    <a:pt x="1861500" y="240195"/>
                    <a:pt x="1845487" y="237176"/>
                    <a:pt x="1834948" y="231139"/>
                  </a:cubicBezTo>
                  <a:lnTo>
                    <a:pt x="1834948" y="196914"/>
                  </a:lnTo>
                  <a:cubicBezTo>
                    <a:pt x="1849376" y="206634"/>
                    <a:pt x="1864007" y="211494"/>
                    <a:pt x="1878843" y="211494"/>
                  </a:cubicBezTo>
                  <a:cubicBezTo>
                    <a:pt x="1893782" y="211494"/>
                    <a:pt x="1905805" y="207683"/>
                    <a:pt x="1914911" y="200060"/>
                  </a:cubicBezTo>
                  <a:cubicBezTo>
                    <a:pt x="1924017" y="192437"/>
                    <a:pt x="1928571" y="182282"/>
                    <a:pt x="1928571" y="169594"/>
                  </a:cubicBezTo>
                  <a:cubicBezTo>
                    <a:pt x="1928571" y="157111"/>
                    <a:pt x="1923941" y="147391"/>
                    <a:pt x="1914681" y="140433"/>
                  </a:cubicBezTo>
                  <a:cubicBezTo>
                    <a:pt x="1905421" y="133476"/>
                    <a:pt x="1892145" y="129997"/>
                    <a:pt x="1874853" y="129997"/>
                  </a:cubicBezTo>
                  <a:cubicBezTo>
                    <a:pt x="1868919" y="129997"/>
                    <a:pt x="1856896" y="130611"/>
                    <a:pt x="1838785" y="131838"/>
                  </a:cubicBezTo>
                  <a:close/>
                  <a:moveTo>
                    <a:pt x="0" y="16115"/>
                  </a:moveTo>
                  <a:lnTo>
                    <a:pt x="51415" y="16115"/>
                  </a:lnTo>
                  <a:lnTo>
                    <a:pt x="109277" y="162688"/>
                  </a:lnTo>
                  <a:cubicBezTo>
                    <a:pt x="113677" y="173943"/>
                    <a:pt x="116542" y="182333"/>
                    <a:pt x="117872" y="187858"/>
                  </a:cubicBezTo>
                  <a:lnTo>
                    <a:pt x="118639" y="187858"/>
                  </a:lnTo>
                  <a:cubicBezTo>
                    <a:pt x="122425" y="176296"/>
                    <a:pt x="125495" y="167701"/>
                    <a:pt x="127848" y="162074"/>
                  </a:cubicBezTo>
                  <a:lnTo>
                    <a:pt x="186784" y="16115"/>
                  </a:lnTo>
                  <a:lnTo>
                    <a:pt x="236358" y="16115"/>
                  </a:lnTo>
                  <a:lnTo>
                    <a:pt x="236358" y="236204"/>
                  </a:lnTo>
                  <a:lnTo>
                    <a:pt x="200137" y="236204"/>
                  </a:lnTo>
                  <a:lnTo>
                    <a:pt x="200137" y="93776"/>
                  </a:lnTo>
                  <a:cubicBezTo>
                    <a:pt x="200137" y="82111"/>
                    <a:pt x="200853" y="67838"/>
                    <a:pt x="202285" y="50955"/>
                  </a:cubicBezTo>
                  <a:lnTo>
                    <a:pt x="201671" y="50955"/>
                  </a:lnTo>
                  <a:cubicBezTo>
                    <a:pt x="199420" y="60573"/>
                    <a:pt x="197425" y="67480"/>
                    <a:pt x="195686" y="71675"/>
                  </a:cubicBezTo>
                  <a:lnTo>
                    <a:pt x="129997" y="236204"/>
                  </a:lnTo>
                  <a:lnTo>
                    <a:pt x="104826" y="236204"/>
                  </a:lnTo>
                  <a:lnTo>
                    <a:pt x="38984" y="72902"/>
                  </a:lnTo>
                  <a:cubicBezTo>
                    <a:pt x="37142" y="68093"/>
                    <a:pt x="35198" y="60778"/>
                    <a:pt x="33151" y="50955"/>
                  </a:cubicBezTo>
                  <a:lnTo>
                    <a:pt x="32537" y="50955"/>
                  </a:lnTo>
                  <a:cubicBezTo>
                    <a:pt x="33356" y="59754"/>
                    <a:pt x="33765" y="74130"/>
                    <a:pt x="33765" y="94083"/>
                  </a:cubicBezTo>
                  <a:lnTo>
                    <a:pt x="33765" y="236204"/>
                  </a:lnTo>
                  <a:lnTo>
                    <a:pt x="0" y="236204"/>
                  </a:lnTo>
                  <a:close/>
                  <a:moveTo>
                    <a:pt x="2224604" y="12432"/>
                  </a:moveTo>
                  <a:cubicBezTo>
                    <a:pt x="2245886" y="12432"/>
                    <a:pt x="2263536" y="15450"/>
                    <a:pt x="2277554" y="21487"/>
                  </a:cubicBezTo>
                  <a:lnTo>
                    <a:pt x="2277554" y="57708"/>
                  </a:lnTo>
                  <a:cubicBezTo>
                    <a:pt x="2262718" y="48909"/>
                    <a:pt x="2246347" y="44509"/>
                    <a:pt x="2228441" y="44509"/>
                  </a:cubicBezTo>
                  <a:cubicBezTo>
                    <a:pt x="2204600" y="44509"/>
                    <a:pt x="2185288" y="52132"/>
                    <a:pt x="2170502" y="67377"/>
                  </a:cubicBezTo>
                  <a:cubicBezTo>
                    <a:pt x="2155717" y="82623"/>
                    <a:pt x="2148325" y="102984"/>
                    <a:pt x="2148325" y="128462"/>
                  </a:cubicBezTo>
                  <a:cubicBezTo>
                    <a:pt x="2148325" y="152712"/>
                    <a:pt x="2155231" y="172024"/>
                    <a:pt x="2169044" y="186400"/>
                  </a:cubicBezTo>
                  <a:cubicBezTo>
                    <a:pt x="2182857" y="200776"/>
                    <a:pt x="2201019" y="207964"/>
                    <a:pt x="2223529" y="207964"/>
                  </a:cubicBezTo>
                  <a:cubicBezTo>
                    <a:pt x="2244300" y="207964"/>
                    <a:pt x="2262308" y="203053"/>
                    <a:pt x="2277554" y="193230"/>
                  </a:cubicBezTo>
                  <a:lnTo>
                    <a:pt x="2277554" y="226995"/>
                  </a:lnTo>
                  <a:cubicBezTo>
                    <a:pt x="2260978" y="235590"/>
                    <a:pt x="2240361" y="239888"/>
                    <a:pt x="2215702" y="239888"/>
                  </a:cubicBezTo>
                  <a:cubicBezTo>
                    <a:pt x="2183778" y="239888"/>
                    <a:pt x="2158198" y="229809"/>
                    <a:pt x="2138962" y="209652"/>
                  </a:cubicBezTo>
                  <a:cubicBezTo>
                    <a:pt x="2119726" y="189495"/>
                    <a:pt x="2110108" y="163046"/>
                    <a:pt x="2110108" y="130304"/>
                  </a:cubicBezTo>
                  <a:cubicBezTo>
                    <a:pt x="2110108" y="95106"/>
                    <a:pt x="2120929" y="66661"/>
                    <a:pt x="2142569" y="44969"/>
                  </a:cubicBezTo>
                  <a:cubicBezTo>
                    <a:pt x="2164210" y="23278"/>
                    <a:pt x="2191555" y="12432"/>
                    <a:pt x="2224604" y="12432"/>
                  </a:cubicBezTo>
                  <a:close/>
                  <a:moveTo>
                    <a:pt x="1749754" y="12432"/>
                  </a:moveTo>
                  <a:cubicBezTo>
                    <a:pt x="1758042" y="12432"/>
                    <a:pt x="1765588" y="12994"/>
                    <a:pt x="1772392" y="14120"/>
                  </a:cubicBezTo>
                  <a:cubicBezTo>
                    <a:pt x="1779196" y="15246"/>
                    <a:pt x="1784645" y="16780"/>
                    <a:pt x="1788737" y="18724"/>
                  </a:cubicBezTo>
                  <a:lnTo>
                    <a:pt x="1788737" y="50801"/>
                  </a:lnTo>
                  <a:cubicBezTo>
                    <a:pt x="1783519" y="48141"/>
                    <a:pt x="1777943" y="45890"/>
                    <a:pt x="1772008" y="44048"/>
                  </a:cubicBezTo>
                  <a:cubicBezTo>
                    <a:pt x="1766074" y="42207"/>
                    <a:pt x="1759269" y="41286"/>
                    <a:pt x="1751595" y="41286"/>
                  </a:cubicBezTo>
                  <a:cubicBezTo>
                    <a:pt x="1743001" y="41286"/>
                    <a:pt x="1735071" y="43025"/>
                    <a:pt x="1727806" y="46504"/>
                  </a:cubicBezTo>
                  <a:cubicBezTo>
                    <a:pt x="1720542" y="49983"/>
                    <a:pt x="1714274" y="55073"/>
                    <a:pt x="1709005" y="61775"/>
                  </a:cubicBezTo>
                  <a:cubicBezTo>
                    <a:pt x="1703736" y="68477"/>
                    <a:pt x="1699592" y="76765"/>
                    <a:pt x="1696573" y="86639"/>
                  </a:cubicBezTo>
                  <a:cubicBezTo>
                    <a:pt x="1693555" y="96513"/>
                    <a:pt x="1691994" y="107896"/>
                    <a:pt x="1691892" y="120788"/>
                  </a:cubicBezTo>
                  <a:lnTo>
                    <a:pt x="1692813" y="120788"/>
                  </a:lnTo>
                  <a:cubicBezTo>
                    <a:pt x="1697520" y="113523"/>
                    <a:pt x="1703889" y="107793"/>
                    <a:pt x="1711921" y="103598"/>
                  </a:cubicBezTo>
                  <a:cubicBezTo>
                    <a:pt x="1719953" y="99403"/>
                    <a:pt x="1729392" y="97306"/>
                    <a:pt x="1740238" y="97306"/>
                  </a:cubicBezTo>
                  <a:cubicBezTo>
                    <a:pt x="1749856" y="97306"/>
                    <a:pt x="1758528" y="98866"/>
                    <a:pt x="1766253" y="101987"/>
                  </a:cubicBezTo>
                  <a:cubicBezTo>
                    <a:pt x="1773978" y="105107"/>
                    <a:pt x="1780577" y="109610"/>
                    <a:pt x="1786051" y="115493"/>
                  </a:cubicBezTo>
                  <a:cubicBezTo>
                    <a:pt x="1791526" y="121376"/>
                    <a:pt x="1795746" y="128539"/>
                    <a:pt x="1798713" y="136980"/>
                  </a:cubicBezTo>
                  <a:cubicBezTo>
                    <a:pt x="1801681" y="145421"/>
                    <a:pt x="1803164" y="154911"/>
                    <a:pt x="1803164" y="165450"/>
                  </a:cubicBezTo>
                  <a:cubicBezTo>
                    <a:pt x="1803164" y="176501"/>
                    <a:pt x="1801348" y="186579"/>
                    <a:pt x="1797716" y="195686"/>
                  </a:cubicBezTo>
                  <a:cubicBezTo>
                    <a:pt x="1794084" y="204792"/>
                    <a:pt x="1789044" y="212645"/>
                    <a:pt x="1782598" y="219245"/>
                  </a:cubicBezTo>
                  <a:cubicBezTo>
                    <a:pt x="1776152" y="225844"/>
                    <a:pt x="1768504" y="230960"/>
                    <a:pt x="1759653" y="234593"/>
                  </a:cubicBezTo>
                  <a:cubicBezTo>
                    <a:pt x="1750802" y="238225"/>
                    <a:pt x="1741210" y="240041"/>
                    <a:pt x="1730876" y="240041"/>
                  </a:cubicBezTo>
                  <a:cubicBezTo>
                    <a:pt x="1719825" y="240041"/>
                    <a:pt x="1709670" y="237892"/>
                    <a:pt x="1700410" y="233595"/>
                  </a:cubicBezTo>
                  <a:cubicBezTo>
                    <a:pt x="1691150" y="229298"/>
                    <a:pt x="1683169" y="222903"/>
                    <a:pt x="1676467" y="214410"/>
                  </a:cubicBezTo>
                  <a:cubicBezTo>
                    <a:pt x="1669766" y="205918"/>
                    <a:pt x="1664573" y="195353"/>
                    <a:pt x="1660889" y="182717"/>
                  </a:cubicBezTo>
                  <a:cubicBezTo>
                    <a:pt x="1657206" y="170080"/>
                    <a:pt x="1655364" y="155423"/>
                    <a:pt x="1655364" y="138745"/>
                  </a:cubicBezTo>
                  <a:cubicBezTo>
                    <a:pt x="1655364" y="118383"/>
                    <a:pt x="1657794" y="100324"/>
                    <a:pt x="1662654" y="84567"/>
                  </a:cubicBezTo>
                  <a:cubicBezTo>
                    <a:pt x="1667515" y="68810"/>
                    <a:pt x="1674191" y="55610"/>
                    <a:pt x="1682683" y="44969"/>
                  </a:cubicBezTo>
                  <a:cubicBezTo>
                    <a:pt x="1691176" y="34328"/>
                    <a:pt x="1701152" y="26245"/>
                    <a:pt x="1712612" y="20720"/>
                  </a:cubicBezTo>
                  <a:cubicBezTo>
                    <a:pt x="1724072" y="15194"/>
                    <a:pt x="1736452" y="12432"/>
                    <a:pt x="1749754" y="12432"/>
                  </a:cubicBezTo>
                  <a:close/>
                  <a:moveTo>
                    <a:pt x="1548375" y="12432"/>
                  </a:moveTo>
                  <a:cubicBezTo>
                    <a:pt x="1567918" y="12432"/>
                    <a:pt x="1583573" y="17343"/>
                    <a:pt x="1595340" y="27166"/>
                  </a:cubicBezTo>
                  <a:cubicBezTo>
                    <a:pt x="1607107" y="36988"/>
                    <a:pt x="1612990" y="49574"/>
                    <a:pt x="1612990" y="64922"/>
                  </a:cubicBezTo>
                  <a:cubicBezTo>
                    <a:pt x="1612990" y="93878"/>
                    <a:pt x="1598256" y="112500"/>
                    <a:pt x="1568788" y="120788"/>
                  </a:cubicBezTo>
                  <a:lnTo>
                    <a:pt x="1568788" y="121402"/>
                  </a:lnTo>
                  <a:cubicBezTo>
                    <a:pt x="1584647" y="122937"/>
                    <a:pt x="1597182" y="128487"/>
                    <a:pt x="1606390" y="138054"/>
                  </a:cubicBezTo>
                  <a:cubicBezTo>
                    <a:pt x="1615599" y="147621"/>
                    <a:pt x="1620203" y="159567"/>
                    <a:pt x="1620203" y="173892"/>
                  </a:cubicBezTo>
                  <a:cubicBezTo>
                    <a:pt x="1620203" y="193639"/>
                    <a:pt x="1612785" y="209576"/>
                    <a:pt x="1597949" y="221700"/>
                  </a:cubicBezTo>
                  <a:cubicBezTo>
                    <a:pt x="1583113" y="233825"/>
                    <a:pt x="1563570" y="239888"/>
                    <a:pt x="1539320" y="239888"/>
                  </a:cubicBezTo>
                  <a:cubicBezTo>
                    <a:pt x="1517526" y="239888"/>
                    <a:pt x="1500132" y="235948"/>
                    <a:pt x="1487137" y="228070"/>
                  </a:cubicBezTo>
                  <a:lnTo>
                    <a:pt x="1487137" y="194611"/>
                  </a:lnTo>
                  <a:cubicBezTo>
                    <a:pt x="1501462" y="205969"/>
                    <a:pt x="1517628" y="211647"/>
                    <a:pt x="1535637" y="211647"/>
                  </a:cubicBezTo>
                  <a:cubicBezTo>
                    <a:pt x="1550268" y="211647"/>
                    <a:pt x="1561958" y="208322"/>
                    <a:pt x="1570706" y="201671"/>
                  </a:cubicBezTo>
                  <a:cubicBezTo>
                    <a:pt x="1579455" y="195021"/>
                    <a:pt x="1583829" y="186016"/>
                    <a:pt x="1583829" y="174659"/>
                  </a:cubicBezTo>
                  <a:cubicBezTo>
                    <a:pt x="1583829" y="149693"/>
                    <a:pt x="1564746" y="137210"/>
                    <a:pt x="1526581" y="137210"/>
                  </a:cubicBezTo>
                  <a:lnTo>
                    <a:pt x="1509545" y="137210"/>
                  </a:lnTo>
                  <a:lnTo>
                    <a:pt x="1509545" y="108663"/>
                  </a:lnTo>
                  <a:lnTo>
                    <a:pt x="1525814" y="108663"/>
                  </a:lnTo>
                  <a:cubicBezTo>
                    <a:pt x="1559682" y="108663"/>
                    <a:pt x="1576615" y="96896"/>
                    <a:pt x="1576615" y="73363"/>
                  </a:cubicBezTo>
                  <a:cubicBezTo>
                    <a:pt x="1576615" y="51671"/>
                    <a:pt x="1563416" y="40825"/>
                    <a:pt x="1537018" y="40825"/>
                  </a:cubicBezTo>
                  <a:cubicBezTo>
                    <a:pt x="1522284" y="40825"/>
                    <a:pt x="1508420" y="46095"/>
                    <a:pt x="1495425" y="56634"/>
                  </a:cubicBezTo>
                  <a:lnTo>
                    <a:pt x="1495425" y="25017"/>
                  </a:lnTo>
                  <a:cubicBezTo>
                    <a:pt x="1510364" y="16627"/>
                    <a:pt x="1528014" y="12432"/>
                    <a:pt x="1548375" y="12432"/>
                  </a:cubicBezTo>
                  <a:close/>
                  <a:moveTo>
                    <a:pt x="2719067" y="5525"/>
                  </a:moveTo>
                  <a:cubicBezTo>
                    <a:pt x="2725103" y="5525"/>
                    <a:pt x="2730219" y="7469"/>
                    <a:pt x="2734414" y="11357"/>
                  </a:cubicBezTo>
                  <a:cubicBezTo>
                    <a:pt x="2738610" y="15246"/>
                    <a:pt x="2740707" y="20106"/>
                    <a:pt x="2740707" y="25938"/>
                  </a:cubicBezTo>
                  <a:cubicBezTo>
                    <a:pt x="2740707" y="31463"/>
                    <a:pt x="2738610" y="36195"/>
                    <a:pt x="2734414" y="40135"/>
                  </a:cubicBezTo>
                  <a:cubicBezTo>
                    <a:pt x="2730219" y="44074"/>
                    <a:pt x="2725103" y="46044"/>
                    <a:pt x="2719067" y="46044"/>
                  </a:cubicBezTo>
                  <a:cubicBezTo>
                    <a:pt x="2713234" y="46044"/>
                    <a:pt x="2708246" y="44151"/>
                    <a:pt x="2704102" y="40365"/>
                  </a:cubicBezTo>
                  <a:cubicBezTo>
                    <a:pt x="2699958" y="36579"/>
                    <a:pt x="2697886" y="31770"/>
                    <a:pt x="2697886" y="25938"/>
                  </a:cubicBezTo>
                  <a:cubicBezTo>
                    <a:pt x="2697886" y="20106"/>
                    <a:pt x="2699958" y="15246"/>
                    <a:pt x="2704102" y="11357"/>
                  </a:cubicBezTo>
                  <a:cubicBezTo>
                    <a:pt x="2708246" y="7469"/>
                    <a:pt x="2713234" y="5525"/>
                    <a:pt x="2719067" y="5525"/>
                  </a:cubicBezTo>
                  <a:close/>
                  <a:moveTo>
                    <a:pt x="309241" y="5525"/>
                  </a:moveTo>
                  <a:cubicBezTo>
                    <a:pt x="315278" y="5525"/>
                    <a:pt x="320394" y="7469"/>
                    <a:pt x="324589" y="11357"/>
                  </a:cubicBezTo>
                  <a:cubicBezTo>
                    <a:pt x="328784" y="15246"/>
                    <a:pt x="330882" y="20106"/>
                    <a:pt x="330882" y="25938"/>
                  </a:cubicBezTo>
                  <a:cubicBezTo>
                    <a:pt x="330882" y="31463"/>
                    <a:pt x="328784" y="36195"/>
                    <a:pt x="324589" y="40135"/>
                  </a:cubicBezTo>
                  <a:cubicBezTo>
                    <a:pt x="320394" y="44074"/>
                    <a:pt x="315278" y="46044"/>
                    <a:pt x="309241" y="46044"/>
                  </a:cubicBezTo>
                  <a:cubicBezTo>
                    <a:pt x="303409" y="46044"/>
                    <a:pt x="298421" y="44151"/>
                    <a:pt x="294277" y="40365"/>
                  </a:cubicBezTo>
                  <a:cubicBezTo>
                    <a:pt x="290133" y="36579"/>
                    <a:pt x="288061" y="31770"/>
                    <a:pt x="288061" y="25938"/>
                  </a:cubicBezTo>
                  <a:cubicBezTo>
                    <a:pt x="288061" y="20106"/>
                    <a:pt x="290133" y="15246"/>
                    <a:pt x="294277" y="11357"/>
                  </a:cubicBezTo>
                  <a:cubicBezTo>
                    <a:pt x="298421" y="7469"/>
                    <a:pt x="303409" y="5525"/>
                    <a:pt x="309241" y="5525"/>
                  </a:cubicBezTo>
                  <a:close/>
                  <a:moveTo>
                    <a:pt x="2786835" y="3530"/>
                  </a:moveTo>
                  <a:lnTo>
                    <a:pt x="2822595" y="3530"/>
                  </a:lnTo>
                  <a:lnTo>
                    <a:pt x="2822595" y="236204"/>
                  </a:lnTo>
                  <a:lnTo>
                    <a:pt x="2786835" y="236204"/>
                  </a:lnTo>
                  <a:close/>
                  <a:moveTo>
                    <a:pt x="1216526" y="0"/>
                  </a:moveTo>
                  <a:cubicBezTo>
                    <a:pt x="1225325" y="0"/>
                    <a:pt x="1232283" y="972"/>
                    <a:pt x="1237399" y="2916"/>
                  </a:cubicBezTo>
                  <a:lnTo>
                    <a:pt x="1237399" y="32537"/>
                  </a:lnTo>
                  <a:cubicBezTo>
                    <a:pt x="1232590" y="29775"/>
                    <a:pt x="1227116" y="28394"/>
                    <a:pt x="1220977" y="28394"/>
                  </a:cubicBezTo>
                  <a:cubicBezTo>
                    <a:pt x="1203685" y="28394"/>
                    <a:pt x="1195039" y="38165"/>
                    <a:pt x="1195039" y="57708"/>
                  </a:cubicBezTo>
                  <a:lnTo>
                    <a:pt x="1195039" y="79042"/>
                  </a:lnTo>
                  <a:lnTo>
                    <a:pt x="1231567" y="79042"/>
                  </a:lnTo>
                  <a:lnTo>
                    <a:pt x="1231567" y="106975"/>
                  </a:lnTo>
                  <a:lnTo>
                    <a:pt x="1195192" y="106975"/>
                  </a:lnTo>
                  <a:lnTo>
                    <a:pt x="1195192" y="236204"/>
                  </a:lnTo>
                  <a:lnTo>
                    <a:pt x="1159585" y="236204"/>
                  </a:lnTo>
                  <a:lnTo>
                    <a:pt x="1159585" y="106975"/>
                  </a:lnTo>
                  <a:lnTo>
                    <a:pt x="1132726" y="106975"/>
                  </a:lnTo>
                  <a:lnTo>
                    <a:pt x="1132726" y="79042"/>
                  </a:lnTo>
                  <a:lnTo>
                    <a:pt x="1159585" y="79042"/>
                  </a:lnTo>
                  <a:lnTo>
                    <a:pt x="1159585" y="53564"/>
                  </a:lnTo>
                  <a:cubicBezTo>
                    <a:pt x="1159585" y="36988"/>
                    <a:pt x="1165008" y="23917"/>
                    <a:pt x="1175854" y="14350"/>
                  </a:cubicBezTo>
                  <a:cubicBezTo>
                    <a:pt x="1186700" y="4783"/>
                    <a:pt x="1200257" y="0"/>
                    <a:pt x="1216526" y="0"/>
                  </a:cubicBezTo>
                  <a:close/>
                </a:path>
              </a:pathLst>
            </a:custGeom>
            <a:solidFill>
              <a:srgbClr val="2F2F2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30543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descr="A close up of a glass&#10;&#10;Description automatically generated">
            <a:extLst>
              <a:ext uri="{FF2B5EF4-FFF2-40B4-BE49-F238E27FC236}">
                <a16:creationId xmlns:a16="http://schemas.microsoft.com/office/drawing/2014/main" id="{E4A7D264-6542-222D-A85C-1DDE77B084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6" y="6306"/>
            <a:ext cx="12192000" cy="6858000"/>
          </a:xfrm>
          <a:prstGeom prst="rect">
            <a:avLst/>
          </a:prstGeom>
        </p:spPr>
      </p:pic>
      <p:sp>
        <p:nvSpPr>
          <p:cNvPr id="2" name="Title 15">
            <a:extLst>
              <a:ext uri="{FF2B5EF4-FFF2-40B4-BE49-F238E27FC236}">
                <a16:creationId xmlns:a16="http://schemas.microsoft.com/office/drawing/2014/main" id="{1F4A8530-B89C-88B2-9BF1-34CC2A9750C7}"/>
              </a:ext>
            </a:extLst>
          </p:cNvPr>
          <p:cNvSpPr>
            <a:spLocks noGrp="1"/>
          </p:cNvSpPr>
          <p:nvPr>
            <p:ph type="title"/>
          </p:nvPr>
        </p:nvSpPr>
        <p:spPr>
          <a:xfrm>
            <a:off x="379021" y="2811645"/>
            <a:ext cx="7683500" cy="895065"/>
          </a:xfrm>
        </p:spPr>
        <p:txBody>
          <a:bodyPr/>
          <a:lstStyle>
            <a:lvl1pPr>
              <a:defRPr>
                <a:gradFill flip="none" rotWithShape="1">
                  <a:gsLst>
                    <a:gs pos="0">
                      <a:schemeClr val="accent3"/>
                    </a:gs>
                    <a:gs pos="100000">
                      <a:schemeClr val="accent6"/>
                    </a:gs>
                  </a:gsLst>
                  <a:lin ang="16200000" scaled="1"/>
                  <a:tileRect/>
                </a:gra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Text Placeholder 23">
            <a:extLst>
              <a:ext uri="{FF2B5EF4-FFF2-40B4-BE49-F238E27FC236}">
                <a16:creationId xmlns:a16="http://schemas.microsoft.com/office/drawing/2014/main" id="{3E76921E-13E1-55F5-E255-F9D4FDA2F1F4}"/>
              </a:ext>
            </a:extLst>
          </p:cNvPr>
          <p:cNvSpPr>
            <a:spLocks noGrp="1"/>
          </p:cNvSpPr>
          <p:nvPr>
            <p:ph type="body" sz="quarter" idx="10"/>
          </p:nvPr>
        </p:nvSpPr>
        <p:spPr>
          <a:xfrm>
            <a:off x="399778" y="3846332"/>
            <a:ext cx="6823075" cy="454517"/>
          </a:xfrm>
        </p:spPr>
        <p:txBody>
          <a:bodyPr/>
          <a:lstStyle>
            <a:lvl1pPr marL="0" indent="0">
              <a:buNone/>
              <a:defRPr/>
            </a:lvl1pPr>
          </a:lstStyle>
          <a:p>
            <a:pPr lvl="0"/>
            <a:r>
              <a:rPr lang="en-US"/>
              <a:t>Click to edit Master text styles</a:t>
            </a:r>
          </a:p>
        </p:txBody>
      </p:sp>
      <p:pic>
        <p:nvPicPr>
          <p:cNvPr id="4" name="Picture 3">
            <a:extLst>
              <a:ext uri="{FF2B5EF4-FFF2-40B4-BE49-F238E27FC236}">
                <a16:creationId xmlns:a16="http://schemas.microsoft.com/office/drawing/2014/main" id="{4D3E1901-5854-11C5-54FD-CB5BB949B76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7602" y="854948"/>
            <a:ext cx="558730" cy="558730"/>
          </a:xfrm>
          <a:prstGeom prst="rect">
            <a:avLst/>
          </a:prstGeom>
        </p:spPr>
      </p:pic>
      <p:sp>
        <p:nvSpPr>
          <p:cNvPr id="6" name="Title 12">
            <a:extLst>
              <a:ext uri="{FF2B5EF4-FFF2-40B4-BE49-F238E27FC236}">
                <a16:creationId xmlns:a16="http://schemas.microsoft.com/office/drawing/2014/main" id="{A6D264BF-ECE8-CCFA-F0E8-3893EA349247}"/>
              </a:ext>
            </a:extLst>
          </p:cNvPr>
          <p:cNvSpPr txBox="1">
            <a:spLocks/>
          </p:cNvSpPr>
          <p:nvPr userDrawn="1"/>
        </p:nvSpPr>
        <p:spPr>
          <a:xfrm>
            <a:off x="776518" y="854948"/>
            <a:ext cx="5370286" cy="5078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algn="ctr">
              <a:defRPr/>
            </a:pPr>
            <a:r>
              <a:rPr lang="en-US" sz="3300" dirty="0">
                <a:solidFill>
                  <a:schemeClr val="bg2">
                    <a:lumMod val="25000"/>
                  </a:schemeClr>
                </a:solidFill>
                <a:latin typeface="Arial" panose="020B0604020202020204" pitchFamily="34" charset="0"/>
                <a:cs typeface="Arial" panose="020B0604020202020204" pitchFamily="34" charset="0"/>
              </a:rPr>
              <a:t>Copilot for Microsoft 365 </a:t>
            </a:r>
          </a:p>
        </p:txBody>
      </p:sp>
    </p:spTree>
    <p:extLst>
      <p:ext uri="{BB962C8B-B14F-4D97-AF65-F5344CB8AC3E}">
        <p14:creationId xmlns:p14="http://schemas.microsoft.com/office/powerpoint/2010/main" val="5431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42" presetClass="path" presetSubtype="0" decel="100000" fill="hold" grpId="1" nodeType="withEffect">
                                  <p:stCondLst>
                                    <p:cond delay="0"/>
                                  </p:stCondLst>
                                  <p:childTnLst>
                                    <p:animMotion origin="layout" path="M 0 -1.48148E-6 L 0 0.03542 " pathEditMode="relative" rAng="0" ptsTypes="AA">
                                      <p:cBhvr>
                                        <p:cTn id="9" dur="1000" spd="-100000" fill="hold"/>
                                        <p:tgtEl>
                                          <p:spTgt spid="6"/>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 name="Picture 3" descr="A person with blonde hair and a white shirt&#10;&#10;Description automatically generated">
            <a:extLst>
              <a:ext uri="{FF2B5EF4-FFF2-40B4-BE49-F238E27FC236}">
                <a16:creationId xmlns:a16="http://schemas.microsoft.com/office/drawing/2014/main" id="{1331CF21-D904-5335-BBD8-2AAF92B0C8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5">
            <a:extLst>
              <a:ext uri="{FF2B5EF4-FFF2-40B4-BE49-F238E27FC236}">
                <a16:creationId xmlns:a16="http://schemas.microsoft.com/office/drawing/2014/main" id="{E64861AC-ADB0-AFE5-E703-001307E22B5D}"/>
              </a:ext>
            </a:extLst>
          </p:cNvPr>
          <p:cNvSpPr>
            <a:spLocks noGrp="1"/>
          </p:cNvSpPr>
          <p:nvPr>
            <p:ph type="title"/>
          </p:nvPr>
        </p:nvSpPr>
        <p:spPr>
          <a:xfrm>
            <a:off x="379021" y="2811645"/>
            <a:ext cx="7683500" cy="895065"/>
          </a:xfrm>
        </p:spPr>
        <p:txBody>
          <a:bodyPr/>
          <a:lstStyle>
            <a:lvl1pPr>
              <a:defRPr>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Text Placeholder 23">
            <a:extLst>
              <a:ext uri="{FF2B5EF4-FFF2-40B4-BE49-F238E27FC236}">
                <a16:creationId xmlns:a16="http://schemas.microsoft.com/office/drawing/2014/main" id="{435BB0DD-35B6-1FD4-387B-6019DA7D251C}"/>
              </a:ext>
            </a:extLst>
          </p:cNvPr>
          <p:cNvSpPr>
            <a:spLocks noGrp="1"/>
          </p:cNvSpPr>
          <p:nvPr>
            <p:ph type="body" sz="quarter" idx="10"/>
          </p:nvPr>
        </p:nvSpPr>
        <p:spPr>
          <a:xfrm>
            <a:off x="399778" y="3846332"/>
            <a:ext cx="6823075" cy="454517"/>
          </a:xfrm>
        </p:spPr>
        <p:txBody>
          <a:bodyPr/>
          <a:lstStyle>
            <a:lvl1pPr marL="0" indent="0">
              <a:buNone/>
              <a:defRPr>
                <a:solidFill>
                  <a:schemeClr val="bg1"/>
                </a:solidFill>
              </a:defRPr>
            </a:lvl1pPr>
          </a:lstStyle>
          <a:p>
            <a:pPr lvl="0"/>
            <a:r>
              <a:rPr lang="en-US"/>
              <a:t>Click to edit Master text styles</a:t>
            </a:r>
          </a:p>
        </p:txBody>
      </p:sp>
      <p:pic>
        <p:nvPicPr>
          <p:cNvPr id="5" name="Picture 4" descr="A black background with white text&#10;&#10;Description automatically generated">
            <a:extLst>
              <a:ext uri="{FF2B5EF4-FFF2-40B4-BE49-F238E27FC236}">
                <a16:creationId xmlns:a16="http://schemas.microsoft.com/office/drawing/2014/main" id="{9B85F8E1-7640-1F49-FB11-1928C83889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1" y="505600"/>
            <a:ext cx="1870905" cy="688200"/>
          </a:xfrm>
          <a:prstGeom prst="rect">
            <a:avLst/>
          </a:prstGeom>
        </p:spPr>
      </p:pic>
    </p:spTree>
    <p:extLst>
      <p:ext uri="{BB962C8B-B14F-4D97-AF65-F5344CB8AC3E}">
        <p14:creationId xmlns:p14="http://schemas.microsoft.com/office/powerpoint/2010/main" val="229432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close up of a glass object&#10;&#10;Description automatically generated">
            <a:extLst>
              <a:ext uri="{FF2B5EF4-FFF2-40B4-BE49-F238E27FC236}">
                <a16:creationId xmlns:a16="http://schemas.microsoft.com/office/drawing/2014/main" id="{2AAB10B9-A5B4-8EE9-A35E-0DD6619B87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descr="A close up of a glass object&#10;&#10;Description automatically generated">
            <a:extLst>
              <a:ext uri="{FF2B5EF4-FFF2-40B4-BE49-F238E27FC236}">
                <a16:creationId xmlns:a16="http://schemas.microsoft.com/office/drawing/2014/main" id="{6AA1AC67-13BA-ADC6-4602-1C5E14B1595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65148" y="2422963"/>
            <a:ext cx="8534401" cy="2012073"/>
          </a:xfrm>
          <a:prstGeom prst="roundRect">
            <a:avLst>
              <a:gd name="adj" fmla="val 12880"/>
            </a:avLst>
          </a:prstGeom>
        </p:spPr>
      </p:pic>
      <p:sp>
        <p:nvSpPr>
          <p:cNvPr id="4" name="Rectangle: Rounded Corners 3">
            <a:extLst>
              <a:ext uri="{FF2B5EF4-FFF2-40B4-BE49-F238E27FC236}">
                <a16:creationId xmlns:a16="http://schemas.microsoft.com/office/drawing/2014/main" id="{08F5EDB2-62CD-FCD3-37F1-2EA7B51C3CF8}"/>
              </a:ext>
            </a:extLst>
          </p:cNvPr>
          <p:cNvSpPr/>
          <p:nvPr userDrawn="1"/>
        </p:nvSpPr>
        <p:spPr>
          <a:xfrm>
            <a:off x="565150" y="2422048"/>
            <a:ext cx="8534400" cy="2012073"/>
          </a:xfrm>
          <a:prstGeom prst="roundRect">
            <a:avLst/>
          </a:prstGeom>
          <a:gradFill flip="none" rotWithShape="1">
            <a:gsLst>
              <a:gs pos="89000">
                <a:schemeClr val="bg1">
                  <a:alpha val="21000"/>
                </a:schemeClr>
              </a:gs>
              <a:gs pos="100000">
                <a:schemeClr val="bg1">
                  <a:alpha val="58000"/>
                </a:schemeClr>
              </a:gs>
            </a:gsLst>
            <a:path path="rect">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4C02737-1995-7747-7303-F1115CC1989C}"/>
              </a:ext>
            </a:extLst>
          </p:cNvPr>
          <p:cNvSpPr/>
          <p:nvPr userDrawn="1"/>
        </p:nvSpPr>
        <p:spPr>
          <a:xfrm>
            <a:off x="1026037" y="2974294"/>
            <a:ext cx="7552813" cy="96485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gnify" title="Icon of a magnifying glass">
            <a:extLst>
              <a:ext uri="{FF2B5EF4-FFF2-40B4-BE49-F238E27FC236}">
                <a16:creationId xmlns:a16="http://schemas.microsoft.com/office/drawing/2014/main" id="{65E2CD84-BA71-0719-E777-8F57BF762044}"/>
              </a:ext>
            </a:extLst>
          </p:cNvPr>
          <p:cNvSpPr>
            <a:spLocks noChangeAspect="1" noEditPoints="1"/>
          </p:cNvSpPr>
          <p:nvPr userDrawn="1"/>
        </p:nvSpPr>
        <p:spPr bwMode="auto">
          <a:xfrm flipH="1">
            <a:off x="7791450" y="3229935"/>
            <a:ext cx="503335" cy="493716"/>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5">
            <a:extLst>
              <a:ext uri="{FF2B5EF4-FFF2-40B4-BE49-F238E27FC236}">
                <a16:creationId xmlns:a16="http://schemas.microsoft.com/office/drawing/2014/main" id="{E903047D-0F9D-0858-4D03-8A542EE21C82}"/>
              </a:ext>
            </a:extLst>
          </p:cNvPr>
          <p:cNvSpPr>
            <a:spLocks noGrp="1"/>
          </p:cNvSpPr>
          <p:nvPr>
            <p:ph type="title"/>
          </p:nvPr>
        </p:nvSpPr>
        <p:spPr>
          <a:xfrm>
            <a:off x="1102236" y="2986079"/>
            <a:ext cx="7683500" cy="895065"/>
          </a:xfrm>
        </p:spPr>
        <p:txBody>
          <a:bodyPr>
            <a:normAutofit/>
          </a:bodyPr>
          <a:lstStyle>
            <a:lvl1pPr>
              <a:defRPr sz="3600">
                <a:solidFill>
                  <a:srgbClr val="463668"/>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Tree>
    <p:extLst>
      <p:ext uri="{BB962C8B-B14F-4D97-AF65-F5344CB8AC3E}">
        <p14:creationId xmlns:p14="http://schemas.microsoft.com/office/powerpoint/2010/main" val="2911247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5D091-6B2C-23D8-66B6-710FA9AD127F}"/>
              </a:ext>
            </a:extLst>
          </p:cNvPr>
          <p:cNvSpPr/>
          <p:nvPr userDrawn="1"/>
        </p:nvSpPr>
        <p:spPr>
          <a:xfrm>
            <a:off x="0" y="0"/>
            <a:ext cx="12192000" cy="6858000"/>
          </a:xfrm>
          <a:prstGeom prst="rect">
            <a:avLst/>
          </a:prstGeom>
          <a:gradFill flip="none" rotWithShape="1">
            <a:gsLst>
              <a:gs pos="20000">
                <a:srgbClr val="DAE4F6"/>
              </a:gs>
              <a:gs pos="100000">
                <a:srgbClr val="F0D2D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chat messages&#10;&#10;Description automatically generated">
            <a:extLst>
              <a:ext uri="{FF2B5EF4-FFF2-40B4-BE49-F238E27FC236}">
                <a16:creationId xmlns:a16="http://schemas.microsoft.com/office/drawing/2014/main" id="{5815694D-AE46-6A56-2B91-7EC4DC7518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F877082-FE34-FE9B-5C00-4EFF86C7CB55}"/>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5">
            <a:extLst>
              <a:ext uri="{FF2B5EF4-FFF2-40B4-BE49-F238E27FC236}">
                <a16:creationId xmlns:a16="http://schemas.microsoft.com/office/drawing/2014/main" id="{EBB3EB53-54AD-8806-BB93-224477508D47}"/>
              </a:ext>
            </a:extLst>
          </p:cNvPr>
          <p:cNvSpPr>
            <a:spLocks noGrp="1"/>
          </p:cNvSpPr>
          <p:nvPr>
            <p:ph type="title"/>
          </p:nvPr>
        </p:nvSpPr>
        <p:spPr>
          <a:xfrm>
            <a:off x="403736" y="2986079"/>
            <a:ext cx="7683500" cy="895065"/>
          </a:xfrm>
        </p:spPr>
        <p:txBody>
          <a:bodyPr>
            <a:normAutofit/>
          </a:bodyPr>
          <a:lstStyle>
            <a:lvl1pPr>
              <a:defRPr sz="3600">
                <a:solidFill>
                  <a:srgbClr val="463668"/>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Tree>
    <p:extLst>
      <p:ext uri="{BB962C8B-B14F-4D97-AF65-F5344CB8AC3E}">
        <p14:creationId xmlns:p14="http://schemas.microsoft.com/office/powerpoint/2010/main" val="74768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21689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8" name="Picture 7" descr="A computer screen with a message&#10;&#10;Description automatically generated">
            <a:extLst>
              <a:ext uri="{FF2B5EF4-FFF2-40B4-BE49-F238E27FC236}">
                <a16:creationId xmlns:a16="http://schemas.microsoft.com/office/drawing/2014/main" id="{939E43D2-0AE7-0FEF-5B96-E3C9C69143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214CBCE-B1B7-DD74-469F-D051CC3AB9B1}"/>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5">
            <a:extLst>
              <a:ext uri="{FF2B5EF4-FFF2-40B4-BE49-F238E27FC236}">
                <a16:creationId xmlns:a16="http://schemas.microsoft.com/office/drawing/2014/main" id="{B0038111-0B73-0492-2541-3AB9C693846C}"/>
              </a:ext>
            </a:extLst>
          </p:cNvPr>
          <p:cNvSpPr>
            <a:spLocks noGrp="1"/>
          </p:cNvSpPr>
          <p:nvPr>
            <p:ph type="title"/>
          </p:nvPr>
        </p:nvSpPr>
        <p:spPr>
          <a:xfrm>
            <a:off x="403736" y="2986079"/>
            <a:ext cx="7683500" cy="895065"/>
          </a:xfrm>
        </p:spPr>
        <p:txBody>
          <a:bodyPr>
            <a:normAutofit/>
          </a:bodyPr>
          <a:lstStyle>
            <a:lvl1pPr>
              <a:defRPr sz="3600">
                <a:solidFill>
                  <a:srgbClr val="463668"/>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Tree>
    <p:extLst>
      <p:ext uri="{BB962C8B-B14F-4D97-AF65-F5344CB8AC3E}">
        <p14:creationId xmlns:p14="http://schemas.microsoft.com/office/powerpoint/2010/main" val="2835912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8" name="Picture 7" descr="A blurry image of a person's hand&#10;&#10;Description automatically generated">
            <a:extLst>
              <a:ext uri="{FF2B5EF4-FFF2-40B4-BE49-F238E27FC236}">
                <a16:creationId xmlns:a16="http://schemas.microsoft.com/office/drawing/2014/main" id="{2B76918B-C17A-3C2A-52E2-C558E0B41D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692900"/>
          </a:xfrm>
          <a:prstGeom prst="rect">
            <a:avLst/>
          </a:prstGeom>
        </p:spPr>
      </p:pic>
      <p:sp>
        <p:nvSpPr>
          <p:cNvPr id="2" name="Title 1">
            <a:extLst>
              <a:ext uri="{FF2B5EF4-FFF2-40B4-BE49-F238E27FC236}">
                <a16:creationId xmlns:a16="http://schemas.microsoft.com/office/drawing/2014/main" id="{B7483A31-8631-8F3A-6AA4-991FDEB0E5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A73B15-1A7B-5BD0-E012-FC649CE4CC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33D26F-F828-8EAC-AB33-60297955D154}"/>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5" name="Footer Placeholder 4">
            <a:extLst>
              <a:ext uri="{FF2B5EF4-FFF2-40B4-BE49-F238E27FC236}">
                <a16:creationId xmlns:a16="http://schemas.microsoft.com/office/drawing/2014/main" id="{A06D9D78-AFF0-7146-E4A2-78B69E592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59E22-287A-53E7-460F-1C2B313DC9D3}"/>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7" name="Rectangle 6">
            <a:extLst>
              <a:ext uri="{FF2B5EF4-FFF2-40B4-BE49-F238E27FC236}">
                <a16:creationId xmlns:a16="http://schemas.microsoft.com/office/drawing/2014/main" id="{4FBBCE01-CD37-A49C-BF8B-26B1541AD262}"/>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808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9" name="Picture 8" descr="A group of rectangular buttons&#10;&#10;Description automatically generated">
            <a:extLst>
              <a:ext uri="{FF2B5EF4-FFF2-40B4-BE49-F238E27FC236}">
                <a16:creationId xmlns:a16="http://schemas.microsoft.com/office/drawing/2014/main" id="{F8D0F755-C068-9D97-759A-35578DBE5A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3429000"/>
          </a:xfrm>
          <a:prstGeom prst="rect">
            <a:avLst/>
          </a:prstGeom>
        </p:spPr>
      </p:pic>
      <p:sp>
        <p:nvSpPr>
          <p:cNvPr id="2" name="Date Placeholder 1">
            <a:extLst>
              <a:ext uri="{FF2B5EF4-FFF2-40B4-BE49-F238E27FC236}">
                <a16:creationId xmlns:a16="http://schemas.microsoft.com/office/drawing/2014/main" id="{CED8EDC1-17CE-7C51-EB8E-731438A34538}"/>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3" name="Footer Placeholder 2">
            <a:extLst>
              <a:ext uri="{FF2B5EF4-FFF2-40B4-BE49-F238E27FC236}">
                <a16:creationId xmlns:a16="http://schemas.microsoft.com/office/drawing/2014/main" id="{AA801612-83F1-5F55-DB84-9F356A19DC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44F165-C793-BB13-9A88-973B296B2F9E}"/>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5" name="Rectangle 4">
            <a:extLst>
              <a:ext uri="{FF2B5EF4-FFF2-40B4-BE49-F238E27FC236}">
                <a16:creationId xmlns:a16="http://schemas.microsoft.com/office/drawing/2014/main" id="{7082C014-F650-9275-8F12-7C83CB804BA2}"/>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320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descr="A computer screen with a couple of screens&#10;&#10;Description automatically generated">
            <a:extLst>
              <a:ext uri="{FF2B5EF4-FFF2-40B4-BE49-F238E27FC236}">
                <a16:creationId xmlns:a16="http://schemas.microsoft.com/office/drawing/2014/main" id="{F13A281E-B91B-B33F-8CAC-511DFDC79FB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3429000"/>
          </a:xfrm>
          <a:prstGeom prst="rect">
            <a:avLst/>
          </a:prstGeom>
        </p:spPr>
      </p:pic>
      <p:sp>
        <p:nvSpPr>
          <p:cNvPr id="2" name="Date Placeholder 1">
            <a:extLst>
              <a:ext uri="{FF2B5EF4-FFF2-40B4-BE49-F238E27FC236}">
                <a16:creationId xmlns:a16="http://schemas.microsoft.com/office/drawing/2014/main" id="{CED8EDC1-17CE-7C51-EB8E-731438A34538}"/>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3" name="Footer Placeholder 2">
            <a:extLst>
              <a:ext uri="{FF2B5EF4-FFF2-40B4-BE49-F238E27FC236}">
                <a16:creationId xmlns:a16="http://schemas.microsoft.com/office/drawing/2014/main" id="{AA801612-83F1-5F55-DB84-9F356A19DC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44F165-C793-BB13-9A88-973B296B2F9E}"/>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5" name="Rectangle 4">
            <a:extLst>
              <a:ext uri="{FF2B5EF4-FFF2-40B4-BE49-F238E27FC236}">
                <a16:creationId xmlns:a16="http://schemas.microsoft.com/office/drawing/2014/main" id="{7082C014-F650-9275-8F12-7C83CB804BA2}"/>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040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descr="A blurry image of a person's hand&#10;&#10;Description automatically generated">
            <a:extLst>
              <a:ext uri="{FF2B5EF4-FFF2-40B4-BE49-F238E27FC236}">
                <a16:creationId xmlns:a16="http://schemas.microsoft.com/office/drawing/2014/main" id="{093B630B-98F0-A558-44D6-C08F95FB3C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692900"/>
          </a:xfrm>
          <a:prstGeom prst="rect">
            <a:avLst/>
          </a:prstGeom>
        </p:spPr>
      </p:pic>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6"/>
            <a:ext cx="11018521"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199" y="1435497"/>
            <a:ext cx="11018521" cy="1268296"/>
          </a:xfrm>
        </p:spPr>
        <p:txBody>
          <a:bodyPr/>
          <a:lstStyle>
            <a:lvl1pPr>
              <a:defRPr sz="2000">
                <a:solidFill>
                  <a:srgbClr val="000000"/>
                </a:solidFill>
                <a:latin typeface="+mn-lt"/>
              </a:defRPr>
            </a:lvl1pPr>
            <a:lvl2pPr>
              <a:defRPr sz="1600">
                <a:solidFill>
                  <a:srgbClr val="000000"/>
                </a:solidFill>
              </a:defRPr>
            </a:lvl2pPr>
            <a:lvl3pPr>
              <a:defRPr sz="1401">
                <a:solidFill>
                  <a:srgbClr val="000000"/>
                </a:solidFill>
              </a:defRPr>
            </a:lvl3pPr>
            <a:lvl4pPr>
              <a:defRPr sz="1200">
                <a:solidFill>
                  <a:srgbClr val="000000"/>
                </a:solidFill>
              </a:defRPr>
            </a:lvl4pPr>
            <a:lvl5pPr>
              <a:defRPr sz="1001">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321A61E-DF9E-F052-06B1-83ADA07FFD3F}"/>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75911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4" descr="A close-up of a ribbon&#10;&#10;Description automatically generated">
            <a:extLst>
              <a:ext uri="{FF2B5EF4-FFF2-40B4-BE49-F238E27FC236}">
                <a16:creationId xmlns:a16="http://schemas.microsoft.com/office/drawing/2014/main" id="{0C8AED29-A2C9-D869-28FB-33C34244EB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5540029" cy="6858000"/>
          </a:xfrm>
          <a:prstGeom prst="rect">
            <a:avLst/>
          </a:prstGeom>
        </p:spPr>
      </p:pic>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960363" y="509156"/>
            <a:ext cx="5803901"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956299" y="1435497"/>
            <a:ext cx="5803901" cy="1268296"/>
          </a:xfrm>
        </p:spPr>
        <p:txBody>
          <a:bodyPr/>
          <a:lstStyle>
            <a:lvl1pPr>
              <a:defRPr sz="2000">
                <a:solidFill>
                  <a:srgbClr val="000000"/>
                </a:solidFill>
                <a:latin typeface="+mn-lt"/>
              </a:defRPr>
            </a:lvl1pPr>
            <a:lvl2pPr>
              <a:defRPr sz="1600">
                <a:solidFill>
                  <a:srgbClr val="000000"/>
                </a:solidFill>
              </a:defRPr>
            </a:lvl2pPr>
            <a:lvl3pPr>
              <a:defRPr sz="1401">
                <a:solidFill>
                  <a:srgbClr val="000000"/>
                </a:solidFill>
              </a:defRPr>
            </a:lvl3pPr>
            <a:lvl4pPr>
              <a:defRPr sz="1200">
                <a:solidFill>
                  <a:srgbClr val="000000"/>
                </a:solidFill>
              </a:defRPr>
            </a:lvl4pPr>
            <a:lvl5pPr>
              <a:defRPr sz="1001">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321A61E-DF9E-F052-06B1-83ADA07FFD3F}"/>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27306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A close up of a colorful object&#10;&#10;Description automatically generated">
            <a:extLst>
              <a:ext uri="{FF2B5EF4-FFF2-40B4-BE49-F238E27FC236}">
                <a16:creationId xmlns:a16="http://schemas.microsoft.com/office/drawing/2014/main" id="{8FA3090A-C743-6442-6B26-85597FDE3A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651970" y="0"/>
            <a:ext cx="5540030" cy="6858000"/>
          </a:xfrm>
          <a:prstGeom prst="rect">
            <a:avLst/>
          </a:prstGeom>
        </p:spPr>
      </p:pic>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385063" y="610756"/>
            <a:ext cx="11018521"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380999" y="1537097"/>
            <a:ext cx="11018521" cy="1268296"/>
          </a:xfrm>
        </p:spPr>
        <p:txBody>
          <a:bodyPr/>
          <a:lstStyle>
            <a:lvl1pPr>
              <a:defRPr sz="2000">
                <a:solidFill>
                  <a:srgbClr val="000000"/>
                </a:solidFill>
                <a:latin typeface="+mn-lt"/>
              </a:defRPr>
            </a:lvl1pPr>
            <a:lvl2pPr>
              <a:defRPr sz="1600">
                <a:solidFill>
                  <a:srgbClr val="000000"/>
                </a:solidFill>
              </a:defRPr>
            </a:lvl2pPr>
            <a:lvl3pPr>
              <a:defRPr sz="1401">
                <a:solidFill>
                  <a:srgbClr val="000000"/>
                </a:solidFill>
              </a:defRPr>
            </a:lvl3pPr>
            <a:lvl4pPr>
              <a:defRPr sz="1200">
                <a:solidFill>
                  <a:srgbClr val="000000"/>
                </a:solidFill>
              </a:defRPr>
            </a:lvl4pPr>
            <a:lvl5pPr>
              <a:defRPr sz="1001">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321A61E-DF9E-F052-06B1-83ADA07FFD3F}"/>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84233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84F0-D959-7D20-3CA8-6E0D5AAE22B1}"/>
              </a:ext>
            </a:extLst>
          </p:cNvPr>
          <p:cNvSpPr>
            <a:spLocks noGrp="1"/>
          </p:cNvSpPr>
          <p:nvPr>
            <p:ph type="title"/>
          </p:nvPr>
        </p:nvSpPr>
        <p:spPr>
          <a:xfrm>
            <a:off x="381000" y="2508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8EFE1D8-1E7C-8A86-A01A-514505B427DD}"/>
              </a:ext>
            </a:extLst>
          </p:cNvPr>
          <p:cNvSpPr>
            <a:spLocks noGrp="1"/>
          </p:cNvSpPr>
          <p:nvPr>
            <p:ph idx="1"/>
          </p:nvPr>
        </p:nvSpPr>
        <p:spPr>
          <a:xfrm>
            <a:off x="381000" y="17113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734CD-7B05-0092-D5B9-837ACCA63BCE}"/>
              </a:ext>
            </a:extLst>
          </p:cNvPr>
          <p:cNvSpPr>
            <a:spLocks noGrp="1"/>
          </p:cNvSpPr>
          <p:nvPr>
            <p:ph type="dt" sz="half" idx="10"/>
          </p:nvPr>
        </p:nvSpPr>
        <p:spPr>
          <a:xfrm>
            <a:off x="381000" y="6242050"/>
            <a:ext cx="2743200" cy="365125"/>
          </a:xfrm>
        </p:spPr>
        <p:txBody>
          <a:bodyPr/>
          <a:lstStyle/>
          <a:p>
            <a:fld id="{DC2E2A91-B98C-49DE-8553-119ECA58152C}" type="datetimeFigureOut">
              <a:rPr lang="en-US" smtClean="0"/>
              <a:t>5/2/2024</a:t>
            </a:fld>
            <a:endParaRPr lang="en-US"/>
          </a:p>
        </p:txBody>
      </p:sp>
      <p:sp>
        <p:nvSpPr>
          <p:cNvPr id="5" name="Footer Placeholder 4">
            <a:extLst>
              <a:ext uri="{FF2B5EF4-FFF2-40B4-BE49-F238E27FC236}">
                <a16:creationId xmlns:a16="http://schemas.microsoft.com/office/drawing/2014/main" id="{4B58CC31-DAE6-D4D7-A480-A8D61B236742}"/>
              </a:ext>
            </a:extLst>
          </p:cNvPr>
          <p:cNvSpPr>
            <a:spLocks noGrp="1"/>
          </p:cNvSpPr>
          <p:nvPr>
            <p:ph type="ftr" sz="quarter" idx="11"/>
          </p:nvPr>
        </p:nvSpPr>
        <p:spPr>
          <a:xfrm>
            <a:off x="3581400" y="6242050"/>
            <a:ext cx="4114800" cy="365125"/>
          </a:xfrm>
        </p:spPr>
        <p:txBody>
          <a:bodyPr/>
          <a:lstStyle/>
          <a:p>
            <a:endParaRPr lang="en-US"/>
          </a:p>
        </p:txBody>
      </p:sp>
      <p:sp>
        <p:nvSpPr>
          <p:cNvPr id="6" name="Slide Number Placeholder 5">
            <a:extLst>
              <a:ext uri="{FF2B5EF4-FFF2-40B4-BE49-F238E27FC236}">
                <a16:creationId xmlns:a16="http://schemas.microsoft.com/office/drawing/2014/main" id="{B3A909B1-270B-7393-59C8-6EE9EFCA0D99}"/>
              </a:ext>
            </a:extLst>
          </p:cNvPr>
          <p:cNvSpPr>
            <a:spLocks noGrp="1"/>
          </p:cNvSpPr>
          <p:nvPr>
            <p:ph type="sldNum" sz="quarter" idx="12"/>
          </p:nvPr>
        </p:nvSpPr>
        <p:spPr>
          <a:xfrm>
            <a:off x="8153400" y="6242050"/>
            <a:ext cx="2743200" cy="365125"/>
          </a:xfrm>
        </p:spPr>
        <p:txBody>
          <a:bodyPr/>
          <a:lstStyle/>
          <a:p>
            <a:fld id="{C67CA0B0-04EF-433A-8113-67BC344D39D3}" type="slidenum">
              <a:rPr lang="en-US" smtClean="0"/>
              <a:t>‹#›</a:t>
            </a:fld>
            <a:endParaRPr lang="en-US"/>
          </a:p>
        </p:txBody>
      </p:sp>
      <p:sp>
        <p:nvSpPr>
          <p:cNvPr id="7" name="Rectangle 6">
            <a:extLst>
              <a:ext uri="{FF2B5EF4-FFF2-40B4-BE49-F238E27FC236}">
                <a16:creationId xmlns:a16="http://schemas.microsoft.com/office/drawing/2014/main" id="{12118B41-A307-0DD1-5000-30B9B4FBE2D6}"/>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085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A blurry image of a person's hand&#10;&#10;Description automatically generated">
            <a:extLst>
              <a:ext uri="{FF2B5EF4-FFF2-40B4-BE49-F238E27FC236}">
                <a16:creationId xmlns:a16="http://schemas.microsoft.com/office/drawing/2014/main" id="{29C3C374-A664-D7F0-45D0-0450091390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692900"/>
          </a:xfrm>
          <a:prstGeom prst="rect">
            <a:avLst/>
          </a:prstGeom>
        </p:spPr>
      </p:pic>
      <p:sp>
        <p:nvSpPr>
          <p:cNvPr id="2" name="Title 1">
            <a:extLst>
              <a:ext uri="{FF2B5EF4-FFF2-40B4-BE49-F238E27FC236}">
                <a16:creationId xmlns:a16="http://schemas.microsoft.com/office/drawing/2014/main" id="{B34784F0-D959-7D20-3CA8-6E0D5AAE22B1}"/>
              </a:ext>
            </a:extLst>
          </p:cNvPr>
          <p:cNvSpPr>
            <a:spLocks noGrp="1"/>
          </p:cNvSpPr>
          <p:nvPr>
            <p:ph type="title"/>
          </p:nvPr>
        </p:nvSpPr>
        <p:spPr>
          <a:xfrm>
            <a:off x="381000" y="2508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8EFE1D8-1E7C-8A86-A01A-514505B427DD}"/>
              </a:ext>
            </a:extLst>
          </p:cNvPr>
          <p:cNvSpPr>
            <a:spLocks noGrp="1"/>
          </p:cNvSpPr>
          <p:nvPr>
            <p:ph idx="1"/>
          </p:nvPr>
        </p:nvSpPr>
        <p:spPr>
          <a:xfrm>
            <a:off x="381000" y="17113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734CD-7B05-0092-D5B9-837ACCA63BCE}"/>
              </a:ext>
            </a:extLst>
          </p:cNvPr>
          <p:cNvSpPr>
            <a:spLocks noGrp="1"/>
          </p:cNvSpPr>
          <p:nvPr>
            <p:ph type="dt" sz="half" idx="10"/>
          </p:nvPr>
        </p:nvSpPr>
        <p:spPr>
          <a:xfrm>
            <a:off x="381000" y="6242050"/>
            <a:ext cx="2743200" cy="365125"/>
          </a:xfrm>
        </p:spPr>
        <p:txBody>
          <a:bodyPr/>
          <a:lstStyle/>
          <a:p>
            <a:fld id="{DC2E2A91-B98C-49DE-8553-119ECA58152C}" type="datetimeFigureOut">
              <a:rPr lang="en-US" smtClean="0"/>
              <a:t>5/2/2024</a:t>
            </a:fld>
            <a:endParaRPr lang="en-US"/>
          </a:p>
        </p:txBody>
      </p:sp>
      <p:sp>
        <p:nvSpPr>
          <p:cNvPr id="5" name="Footer Placeholder 4">
            <a:extLst>
              <a:ext uri="{FF2B5EF4-FFF2-40B4-BE49-F238E27FC236}">
                <a16:creationId xmlns:a16="http://schemas.microsoft.com/office/drawing/2014/main" id="{4B58CC31-DAE6-D4D7-A480-A8D61B236742}"/>
              </a:ext>
            </a:extLst>
          </p:cNvPr>
          <p:cNvSpPr>
            <a:spLocks noGrp="1"/>
          </p:cNvSpPr>
          <p:nvPr>
            <p:ph type="ftr" sz="quarter" idx="11"/>
          </p:nvPr>
        </p:nvSpPr>
        <p:spPr>
          <a:xfrm>
            <a:off x="3581400" y="6242050"/>
            <a:ext cx="4114800" cy="365125"/>
          </a:xfrm>
        </p:spPr>
        <p:txBody>
          <a:bodyPr/>
          <a:lstStyle/>
          <a:p>
            <a:endParaRPr lang="en-US"/>
          </a:p>
        </p:txBody>
      </p:sp>
      <p:sp>
        <p:nvSpPr>
          <p:cNvPr id="6" name="Slide Number Placeholder 5">
            <a:extLst>
              <a:ext uri="{FF2B5EF4-FFF2-40B4-BE49-F238E27FC236}">
                <a16:creationId xmlns:a16="http://schemas.microsoft.com/office/drawing/2014/main" id="{B3A909B1-270B-7393-59C8-6EE9EFCA0D99}"/>
              </a:ext>
            </a:extLst>
          </p:cNvPr>
          <p:cNvSpPr>
            <a:spLocks noGrp="1"/>
          </p:cNvSpPr>
          <p:nvPr>
            <p:ph type="sldNum" sz="quarter" idx="12"/>
          </p:nvPr>
        </p:nvSpPr>
        <p:spPr>
          <a:xfrm>
            <a:off x="8153400" y="6242050"/>
            <a:ext cx="2743200" cy="365125"/>
          </a:xfrm>
        </p:spPr>
        <p:txBody>
          <a:bodyPr/>
          <a:lstStyle/>
          <a:p>
            <a:fld id="{C67CA0B0-04EF-433A-8113-67BC344D39D3}" type="slidenum">
              <a:rPr lang="en-US" smtClean="0"/>
              <a:t>‹#›</a:t>
            </a:fld>
            <a:endParaRPr lang="en-US"/>
          </a:p>
        </p:txBody>
      </p:sp>
      <p:sp>
        <p:nvSpPr>
          <p:cNvPr id="7" name="Rectangle 6">
            <a:extLst>
              <a:ext uri="{FF2B5EF4-FFF2-40B4-BE49-F238E27FC236}">
                <a16:creationId xmlns:a16="http://schemas.microsoft.com/office/drawing/2014/main" id="{12118B41-A307-0DD1-5000-30B9B4FBE2D6}"/>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433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Title photo">
    <p:spTree>
      <p:nvGrpSpPr>
        <p:cNvPr id="1" name=""/>
        <p:cNvGrpSpPr/>
        <p:nvPr/>
      </p:nvGrpSpPr>
      <p:grpSpPr>
        <a:xfrm>
          <a:off x="0" y="0"/>
          <a:ext cx="0" cy="0"/>
          <a:chOff x="0" y="0"/>
          <a:chExt cx="0" cy="0"/>
        </a:xfrm>
      </p:grpSpPr>
      <p:pic>
        <p:nvPicPr>
          <p:cNvPr id="4" name="Picture 3" descr="A close-up of a ribbon&#10;&#10;Description automatically generated">
            <a:extLst>
              <a:ext uri="{FF2B5EF4-FFF2-40B4-BE49-F238E27FC236}">
                <a16:creationId xmlns:a16="http://schemas.microsoft.com/office/drawing/2014/main" id="{8D106E32-AE8C-D4ED-B83A-9ECE4F6522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20A2AEC-2128-127A-9EBE-97F194038AB7}"/>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45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24376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ection Title photo">
    <p:spTree>
      <p:nvGrpSpPr>
        <p:cNvPr id="1" name=""/>
        <p:cNvGrpSpPr/>
        <p:nvPr/>
      </p:nvGrpSpPr>
      <p:grpSpPr>
        <a:xfrm>
          <a:off x="0" y="0"/>
          <a:ext cx="0" cy="0"/>
          <a:chOff x="0" y="0"/>
          <a:chExt cx="0" cy="0"/>
        </a:xfrm>
      </p:grpSpPr>
      <p:pic>
        <p:nvPicPr>
          <p:cNvPr id="5" name="Picture 4" descr="A close-up of a ribbon&#10;&#10;Description automatically generated">
            <a:extLst>
              <a:ext uri="{FF2B5EF4-FFF2-40B4-BE49-F238E27FC236}">
                <a16:creationId xmlns:a16="http://schemas.microsoft.com/office/drawing/2014/main" id="{AC871D7A-C89B-F090-4E20-507E04C5B4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32524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ummary page_Big headline">
    <p:bg>
      <p:bgPr>
        <a:solidFill>
          <a:schemeClr val="bg2"/>
        </a:solidFill>
        <a:effectLst/>
      </p:bgPr>
    </p:bg>
    <p:spTree>
      <p:nvGrpSpPr>
        <p:cNvPr id="1" name=""/>
        <p:cNvGrpSpPr/>
        <p:nvPr/>
      </p:nvGrpSpPr>
      <p:grpSpPr>
        <a:xfrm>
          <a:off x="0" y="0"/>
          <a:ext cx="0" cy="0"/>
          <a:chOff x="0" y="0"/>
          <a:chExt cx="0" cy="0"/>
        </a:xfrm>
      </p:grpSpPr>
      <p:pic>
        <p:nvPicPr>
          <p:cNvPr id="6" name="Picture 5" descr="A group of chat boxes&#10;&#10;Description automatically generated">
            <a:extLst>
              <a:ext uri="{FF2B5EF4-FFF2-40B4-BE49-F238E27FC236}">
                <a16:creationId xmlns:a16="http://schemas.microsoft.com/office/drawing/2014/main" id="{7EC4F649-6224-35AC-63DA-ED13663C2B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61204" y="685800"/>
            <a:ext cx="4035496" cy="5600700"/>
          </a:xfrm>
          <a:prstGeom prst="rect">
            <a:avLst/>
          </a:prstGeom>
        </p:spPr>
      </p:pic>
      <p:pic>
        <p:nvPicPr>
          <p:cNvPr id="3" name="Picture 2" descr="A blurry image of a person's hand&#10;&#10;Description automatically generated">
            <a:extLst>
              <a:ext uri="{FF2B5EF4-FFF2-40B4-BE49-F238E27FC236}">
                <a16:creationId xmlns:a16="http://schemas.microsoft.com/office/drawing/2014/main" id="{1886A6EB-DC3A-AC64-803E-AEC23C354B3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692900"/>
          </a:xfrm>
          <a:prstGeom prst="rect">
            <a:avLst/>
          </a:prstGeom>
        </p:spPr>
      </p:pic>
      <p:sp>
        <p:nvSpPr>
          <p:cNvPr id="4" name="Rectangle 3">
            <a:extLst>
              <a:ext uri="{FF2B5EF4-FFF2-40B4-BE49-F238E27FC236}">
                <a16:creationId xmlns:a16="http://schemas.microsoft.com/office/drawing/2014/main" id="{F0F8B4D4-45FE-8A6B-0940-2613A4013FC0}"/>
              </a:ext>
            </a:extLst>
          </p:cNvPr>
          <p:cNvSpPr/>
          <p:nvPr userDrawn="1"/>
        </p:nvSpPr>
        <p:spPr>
          <a:xfrm>
            <a:off x="0" y="0"/>
            <a:ext cx="12192000" cy="6692900"/>
          </a:xfrm>
          <a:prstGeom prst="rect">
            <a:avLst/>
          </a:prstGeom>
          <a:gradFill flip="none" rotWithShape="1">
            <a:gsLst>
              <a:gs pos="36000">
                <a:schemeClr val="bg1">
                  <a:alpha val="68000"/>
                </a:schemeClr>
              </a:gs>
              <a:gs pos="100000">
                <a:schemeClr val="bg1">
                  <a:alpha val="2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EAE3F76B-93DD-2A11-C7C5-3051EECE9777}"/>
              </a:ext>
            </a:extLst>
          </p:cNvPr>
          <p:cNvSpPr>
            <a:spLocks noGrp="1"/>
          </p:cNvSpPr>
          <p:nvPr>
            <p:ph type="body" sz="quarter" idx="15"/>
          </p:nvPr>
        </p:nvSpPr>
        <p:spPr>
          <a:xfrm>
            <a:off x="387350" y="1619611"/>
            <a:ext cx="5055459"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CD367F4E-8C73-E0F8-F13E-FE82EB5E8890}"/>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chat boxes&#10;&#10;Description automatically generated">
            <a:extLst>
              <a:ext uri="{FF2B5EF4-FFF2-40B4-BE49-F238E27FC236}">
                <a16:creationId xmlns:a16="http://schemas.microsoft.com/office/drawing/2014/main" id="{C9DC74CC-1FDA-D2C2-CA47-399C0C900E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88192" y="685800"/>
            <a:ext cx="4035496" cy="5600700"/>
          </a:xfrm>
          <a:prstGeom prst="rect">
            <a:avLst/>
          </a:prstGeom>
        </p:spPr>
      </p:pic>
      <p:sp>
        <p:nvSpPr>
          <p:cNvPr id="8" name="Title 1">
            <a:extLst>
              <a:ext uri="{FF2B5EF4-FFF2-40B4-BE49-F238E27FC236}">
                <a16:creationId xmlns:a16="http://schemas.microsoft.com/office/drawing/2014/main" id="{E1AC44E4-6E8B-3264-6C80-836DA134E7E9}"/>
              </a:ext>
            </a:extLst>
          </p:cNvPr>
          <p:cNvSpPr>
            <a:spLocks noGrp="1"/>
          </p:cNvSpPr>
          <p:nvPr>
            <p:ph type="title"/>
          </p:nvPr>
        </p:nvSpPr>
        <p:spPr>
          <a:xfrm>
            <a:off x="393700" y="250825"/>
            <a:ext cx="6924604"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8416749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68">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36">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88">
          <p15:clr>
            <a:srgbClr val="954F72"/>
          </p15:clr>
        </p15:guide>
        <p15:guide id="35" orient="horz" pos="2252">
          <p15:clr>
            <a:srgbClr val="954F72"/>
          </p15:clr>
        </p15:guide>
        <p15:guide id="36" orient="horz" pos="2695">
          <p15:clr>
            <a:srgbClr val="954F72"/>
          </p15:clr>
        </p15:guide>
        <p15:guide id="37" orient="horz" pos="2904">
          <p15:clr>
            <a:srgbClr val="954F72"/>
          </p15:clr>
        </p15:guide>
        <p15:guide id="38" orient="horz" pos="3323">
          <p15:clr>
            <a:srgbClr val="954F72"/>
          </p15:clr>
        </p15:guide>
        <p15:guide id="39" orient="horz" pos="3507">
          <p15:clr>
            <a:srgbClr val="954F72"/>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3A31-8631-8F3A-6AA4-991FDEB0E5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A73B15-1A7B-5BD0-E012-FC649CE4CC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33D26F-F828-8EAC-AB33-60297955D154}"/>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5" name="Footer Placeholder 4">
            <a:extLst>
              <a:ext uri="{FF2B5EF4-FFF2-40B4-BE49-F238E27FC236}">
                <a16:creationId xmlns:a16="http://schemas.microsoft.com/office/drawing/2014/main" id="{A06D9D78-AFF0-7146-E4A2-78B69E592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59E22-287A-53E7-460F-1C2B313DC9D3}"/>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7" name="Rectangle 6">
            <a:extLst>
              <a:ext uri="{FF2B5EF4-FFF2-40B4-BE49-F238E27FC236}">
                <a16:creationId xmlns:a16="http://schemas.microsoft.com/office/drawing/2014/main" id="{4FBBCE01-CD37-A49C-BF8B-26B1541AD262}"/>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034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7594-1484-81D3-4108-E794D8FF0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F8D616-E238-5793-BE31-A700A0074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3CBE81-3130-0687-E0B2-92C08370BD3B}"/>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5" name="Footer Placeholder 4">
            <a:extLst>
              <a:ext uri="{FF2B5EF4-FFF2-40B4-BE49-F238E27FC236}">
                <a16:creationId xmlns:a16="http://schemas.microsoft.com/office/drawing/2014/main" id="{26A8B7A8-B160-5E2E-51FE-267793E88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05FA0-A6C9-0997-B1E4-29C0A6141B7E}"/>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7" name="Rectangle 6">
            <a:extLst>
              <a:ext uri="{FF2B5EF4-FFF2-40B4-BE49-F238E27FC236}">
                <a16:creationId xmlns:a16="http://schemas.microsoft.com/office/drawing/2014/main" id="{DF75326B-5925-1E0B-801E-AF7E354EC63D}"/>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44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DFB7-70A0-1665-D6E3-4A8CAF915DD2}"/>
              </a:ext>
            </a:extLst>
          </p:cNvPr>
          <p:cNvSpPr>
            <a:spLocks noGrp="1"/>
          </p:cNvSpPr>
          <p:nvPr>
            <p:ph type="title"/>
          </p:nvPr>
        </p:nvSpPr>
        <p:spPr>
          <a:xfrm>
            <a:off x="381000" y="2508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B76B0EF-C30F-FDAC-0650-753D06E042BA}"/>
              </a:ext>
            </a:extLst>
          </p:cNvPr>
          <p:cNvSpPr>
            <a:spLocks noGrp="1"/>
          </p:cNvSpPr>
          <p:nvPr>
            <p:ph sz="half" idx="1"/>
          </p:nvPr>
        </p:nvSpPr>
        <p:spPr>
          <a:xfrm>
            <a:off x="381000" y="17113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D0EDF9-509E-B7B5-406B-7749F5FC06ED}"/>
              </a:ext>
            </a:extLst>
          </p:cNvPr>
          <p:cNvSpPr>
            <a:spLocks noGrp="1"/>
          </p:cNvSpPr>
          <p:nvPr>
            <p:ph sz="half" idx="2"/>
          </p:nvPr>
        </p:nvSpPr>
        <p:spPr>
          <a:xfrm>
            <a:off x="5715000" y="17113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83EC1C-D01B-4AFA-E5CB-CB9EA45004B2}"/>
              </a:ext>
            </a:extLst>
          </p:cNvPr>
          <p:cNvSpPr>
            <a:spLocks noGrp="1"/>
          </p:cNvSpPr>
          <p:nvPr>
            <p:ph type="dt" sz="half" idx="10"/>
          </p:nvPr>
        </p:nvSpPr>
        <p:spPr>
          <a:xfrm>
            <a:off x="381000" y="6242050"/>
            <a:ext cx="2743200" cy="365125"/>
          </a:xfrm>
        </p:spPr>
        <p:txBody>
          <a:bodyPr/>
          <a:lstStyle/>
          <a:p>
            <a:fld id="{DC2E2A91-B98C-49DE-8553-119ECA58152C}" type="datetimeFigureOut">
              <a:rPr lang="en-US" smtClean="0"/>
              <a:t>5/2/2024</a:t>
            </a:fld>
            <a:endParaRPr lang="en-US"/>
          </a:p>
        </p:txBody>
      </p:sp>
      <p:sp>
        <p:nvSpPr>
          <p:cNvPr id="6" name="Footer Placeholder 5">
            <a:extLst>
              <a:ext uri="{FF2B5EF4-FFF2-40B4-BE49-F238E27FC236}">
                <a16:creationId xmlns:a16="http://schemas.microsoft.com/office/drawing/2014/main" id="{80760E75-3DB5-88DA-8C51-62D26037C423}"/>
              </a:ext>
            </a:extLst>
          </p:cNvPr>
          <p:cNvSpPr>
            <a:spLocks noGrp="1"/>
          </p:cNvSpPr>
          <p:nvPr>
            <p:ph type="ftr" sz="quarter" idx="11"/>
          </p:nvPr>
        </p:nvSpPr>
        <p:spPr>
          <a:xfrm>
            <a:off x="3581400" y="6242050"/>
            <a:ext cx="4114800" cy="365125"/>
          </a:xfrm>
        </p:spPr>
        <p:txBody>
          <a:bodyPr/>
          <a:lstStyle/>
          <a:p>
            <a:endParaRPr lang="en-US"/>
          </a:p>
        </p:txBody>
      </p:sp>
      <p:sp>
        <p:nvSpPr>
          <p:cNvPr id="7" name="Slide Number Placeholder 6">
            <a:extLst>
              <a:ext uri="{FF2B5EF4-FFF2-40B4-BE49-F238E27FC236}">
                <a16:creationId xmlns:a16="http://schemas.microsoft.com/office/drawing/2014/main" id="{F58E7EC2-179C-311E-A9E8-D465C5F736FD}"/>
              </a:ext>
            </a:extLst>
          </p:cNvPr>
          <p:cNvSpPr>
            <a:spLocks noGrp="1"/>
          </p:cNvSpPr>
          <p:nvPr>
            <p:ph type="sldNum" sz="quarter" idx="12"/>
          </p:nvPr>
        </p:nvSpPr>
        <p:spPr>
          <a:xfrm>
            <a:off x="8153400" y="6242050"/>
            <a:ext cx="2743200" cy="365125"/>
          </a:xfrm>
        </p:spPr>
        <p:txBody>
          <a:bodyPr/>
          <a:lstStyle/>
          <a:p>
            <a:fld id="{C67CA0B0-04EF-433A-8113-67BC344D39D3}" type="slidenum">
              <a:rPr lang="en-US" smtClean="0"/>
              <a:t>‹#›</a:t>
            </a:fld>
            <a:endParaRPr lang="en-US"/>
          </a:p>
        </p:txBody>
      </p:sp>
      <p:sp>
        <p:nvSpPr>
          <p:cNvPr id="8" name="Rectangle 7">
            <a:extLst>
              <a:ext uri="{FF2B5EF4-FFF2-40B4-BE49-F238E27FC236}">
                <a16:creationId xmlns:a16="http://schemas.microsoft.com/office/drawing/2014/main" id="{ECACDD53-1F86-E418-E788-467AF6D1530F}"/>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068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8B8E-7848-30AF-3D59-8AF1A4C608FE}"/>
              </a:ext>
            </a:extLst>
          </p:cNvPr>
          <p:cNvSpPr>
            <a:spLocks noGrp="1"/>
          </p:cNvSpPr>
          <p:nvPr>
            <p:ph type="title"/>
          </p:nvPr>
        </p:nvSpPr>
        <p:spPr>
          <a:xfrm>
            <a:off x="382588" y="2508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992D2E-5DBF-88B7-5F5C-652CFE965F95}"/>
              </a:ext>
            </a:extLst>
          </p:cNvPr>
          <p:cNvSpPr>
            <a:spLocks noGrp="1"/>
          </p:cNvSpPr>
          <p:nvPr>
            <p:ph type="body" idx="1"/>
          </p:nvPr>
        </p:nvSpPr>
        <p:spPr>
          <a:xfrm>
            <a:off x="382588" y="15668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0B60D5-5D33-75D9-93C0-377F2BC4602D}"/>
              </a:ext>
            </a:extLst>
          </p:cNvPr>
          <p:cNvSpPr>
            <a:spLocks noGrp="1"/>
          </p:cNvSpPr>
          <p:nvPr>
            <p:ph sz="half" idx="2"/>
          </p:nvPr>
        </p:nvSpPr>
        <p:spPr>
          <a:xfrm>
            <a:off x="382588" y="23907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25DA9-5EB4-C98D-5B05-C4523B8821C8}"/>
              </a:ext>
            </a:extLst>
          </p:cNvPr>
          <p:cNvSpPr>
            <a:spLocks noGrp="1"/>
          </p:cNvSpPr>
          <p:nvPr>
            <p:ph type="body" sz="quarter" idx="3"/>
          </p:nvPr>
        </p:nvSpPr>
        <p:spPr>
          <a:xfrm>
            <a:off x="5715000" y="15668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B6702-3DE9-928A-A39D-8180D4597F96}"/>
              </a:ext>
            </a:extLst>
          </p:cNvPr>
          <p:cNvSpPr>
            <a:spLocks noGrp="1"/>
          </p:cNvSpPr>
          <p:nvPr>
            <p:ph sz="quarter" idx="4"/>
          </p:nvPr>
        </p:nvSpPr>
        <p:spPr>
          <a:xfrm>
            <a:off x="5715000" y="23907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E29ECA-2675-6459-76F2-D75FA569EF77}"/>
              </a:ext>
            </a:extLst>
          </p:cNvPr>
          <p:cNvSpPr>
            <a:spLocks noGrp="1"/>
          </p:cNvSpPr>
          <p:nvPr>
            <p:ph type="dt" sz="half" idx="10"/>
          </p:nvPr>
        </p:nvSpPr>
        <p:spPr>
          <a:xfrm>
            <a:off x="381000" y="6242050"/>
            <a:ext cx="2743200" cy="365125"/>
          </a:xfrm>
        </p:spPr>
        <p:txBody>
          <a:bodyPr/>
          <a:lstStyle/>
          <a:p>
            <a:fld id="{DC2E2A91-B98C-49DE-8553-119ECA58152C}" type="datetimeFigureOut">
              <a:rPr lang="en-US" smtClean="0"/>
              <a:t>5/2/2024</a:t>
            </a:fld>
            <a:endParaRPr lang="en-US"/>
          </a:p>
        </p:txBody>
      </p:sp>
      <p:sp>
        <p:nvSpPr>
          <p:cNvPr id="8" name="Footer Placeholder 7">
            <a:extLst>
              <a:ext uri="{FF2B5EF4-FFF2-40B4-BE49-F238E27FC236}">
                <a16:creationId xmlns:a16="http://schemas.microsoft.com/office/drawing/2014/main" id="{8E748ED8-DACD-0038-D6D6-DE4AC207E2D3}"/>
              </a:ext>
            </a:extLst>
          </p:cNvPr>
          <p:cNvSpPr>
            <a:spLocks noGrp="1"/>
          </p:cNvSpPr>
          <p:nvPr>
            <p:ph type="ftr" sz="quarter" idx="11"/>
          </p:nvPr>
        </p:nvSpPr>
        <p:spPr>
          <a:xfrm>
            <a:off x="3581400" y="6242050"/>
            <a:ext cx="4114800" cy="365125"/>
          </a:xfrm>
        </p:spPr>
        <p:txBody>
          <a:bodyPr/>
          <a:lstStyle/>
          <a:p>
            <a:endParaRPr lang="en-US"/>
          </a:p>
        </p:txBody>
      </p:sp>
      <p:sp>
        <p:nvSpPr>
          <p:cNvPr id="9" name="Slide Number Placeholder 8">
            <a:extLst>
              <a:ext uri="{FF2B5EF4-FFF2-40B4-BE49-F238E27FC236}">
                <a16:creationId xmlns:a16="http://schemas.microsoft.com/office/drawing/2014/main" id="{9DAECBAA-A556-42DF-4612-1F8A33B69A33}"/>
              </a:ext>
            </a:extLst>
          </p:cNvPr>
          <p:cNvSpPr>
            <a:spLocks noGrp="1"/>
          </p:cNvSpPr>
          <p:nvPr>
            <p:ph type="sldNum" sz="quarter" idx="12"/>
          </p:nvPr>
        </p:nvSpPr>
        <p:spPr>
          <a:xfrm>
            <a:off x="8153400" y="6242050"/>
            <a:ext cx="2743200" cy="365125"/>
          </a:xfrm>
        </p:spPr>
        <p:txBody>
          <a:bodyPr/>
          <a:lstStyle/>
          <a:p>
            <a:fld id="{C67CA0B0-04EF-433A-8113-67BC344D39D3}" type="slidenum">
              <a:rPr lang="en-US" smtClean="0"/>
              <a:t>‹#›</a:t>
            </a:fld>
            <a:endParaRPr lang="en-US"/>
          </a:p>
        </p:txBody>
      </p:sp>
      <p:sp>
        <p:nvSpPr>
          <p:cNvPr id="10" name="Rectangle 9">
            <a:extLst>
              <a:ext uri="{FF2B5EF4-FFF2-40B4-BE49-F238E27FC236}">
                <a16:creationId xmlns:a16="http://schemas.microsoft.com/office/drawing/2014/main" id="{5032FE57-96C7-114F-2AF4-DD1802AB550E}"/>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673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C2C4-9465-E7E0-7BE9-86A26DFC42F2}"/>
              </a:ext>
            </a:extLst>
          </p:cNvPr>
          <p:cNvSpPr>
            <a:spLocks noGrp="1"/>
          </p:cNvSpPr>
          <p:nvPr>
            <p:ph type="title"/>
          </p:nvPr>
        </p:nvSpPr>
        <p:spPr>
          <a:xfrm>
            <a:off x="393700" y="250825"/>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9798272-3D7A-0B34-A766-3948028AFE24}"/>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4" name="Footer Placeholder 3">
            <a:extLst>
              <a:ext uri="{FF2B5EF4-FFF2-40B4-BE49-F238E27FC236}">
                <a16:creationId xmlns:a16="http://schemas.microsoft.com/office/drawing/2014/main" id="{72DAE55C-2163-9917-99E9-F4D899E802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20A7F5-44CE-4932-EF35-6D73ABD6674D}"/>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6" name="Rectangle 5">
            <a:extLst>
              <a:ext uri="{FF2B5EF4-FFF2-40B4-BE49-F238E27FC236}">
                <a16:creationId xmlns:a16="http://schemas.microsoft.com/office/drawing/2014/main" id="{13B6268A-8C5A-79C7-F256-9D7F5556F6C1}"/>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994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D8EDC1-17CE-7C51-EB8E-731438A34538}"/>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3" name="Footer Placeholder 2">
            <a:extLst>
              <a:ext uri="{FF2B5EF4-FFF2-40B4-BE49-F238E27FC236}">
                <a16:creationId xmlns:a16="http://schemas.microsoft.com/office/drawing/2014/main" id="{AA801612-83F1-5F55-DB84-9F356A19DC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44F165-C793-BB13-9A88-973B296B2F9E}"/>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5" name="Rectangle 4">
            <a:extLst>
              <a:ext uri="{FF2B5EF4-FFF2-40B4-BE49-F238E27FC236}">
                <a16:creationId xmlns:a16="http://schemas.microsoft.com/office/drawing/2014/main" id="{7082C014-F650-9275-8F12-7C83CB804BA2}"/>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296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AFB2-43A1-88C3-1F8F-4E793BBF5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88F029-DB7D-90D3-34C5-72395F36A1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C03BEC-19F7-DF5D-6484-EBDCC59C4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8D6DC-4B4B-2883-E0B9-C1D347ABE62F}"/>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6" name="Footer Placeholder 5">
            <a:extLst>
              <a:ext uri="{FF2B5EF4-FFF2-40B4-BE49-F238E27FC236}">
                <a16:creationId xmlns:a16="http://schemas.microsoft.com/office/drawing/2014/main" id="{6D68B2B4-DC82-79DA-3A49-1017ECCA0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12CEA-0134-A61E-4A42-DD2C47D897A0}"/>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8" name="Rectangle 7">
            <a:extLst>
              <a:ext uri="{FF2B5EF4-FFF2-40B4-BE49-F238E27FC236}">
                <a16:creationId xmlns:a16="http://schemas.microsoft.com/office/drawing/2014/main" id="{2E1D4765-3562-FC6A-81E5-70ABCCC1704D}"/>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351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BBCA-D1AB-FC0B-F9D6-70105EF13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03B6F6-D60A-5E0F-6CCA-3B90405FB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9BC509-FE80-1ADA-BF94-5145CE876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EE832-BB9D-4599-20D5-EE066E58FAA9}"/>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6" name="Footer Placeholder 5">
            <a:extLst>
              <a:ext uri="{FF2B5EF4-FFF2-40B4-BE49-F238E27FC236}">
                <a16:creationId xmlns:a16="http://schemas.microsoft.com/office/drawing/2014/main" id="{44E6D2E4-24F2-B1E2-9575-AF271B6DE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4F10C-357B-6AE5-E864-92C7095E9184}"/>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8" name="Rectangle 7">
            <a:extLst>
              <a:ext uri="{FF2B5EF4-FFF2-40B4-BE49-F238E27FC236}">
                <a16:creationId xmlns:a16="http://schemas.microsoft.com/office/drawing/2014/main" id="{0830FE84-2A0A-77C8-BDA1-1218015F2A27}"/>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04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457350"/>
          </a:xfrm>
        </p:spPr>
        <p:txBody>
          <a:bodyPr/>
          <a:lstStyle/>
          <a:p>
            <a:r>
              <a:rPr lang="en-US" dirty="0"/>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7376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42B3-DC9D-EF20-6073-3CE5596B37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CC056-07C5-BF99-D343-02D23C76F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CA41F-D976-8361-F048-396E3071AE18}"/>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5" name="Footer Placeholder 4">
            <a:extLst>
              <a:ext uri="{FF2B5EF4-FFF2-40B4-BE49-F238E27FC236}">
                <a16:creationId xmlns:a16="http://schemas.microsoft.com/office/drawing/2014/main" id="{E156E965-15BB-CA18-A54B-315A1BBD9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FFA27-CB9D-227A-3426-655AFEEC83C3}"/>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7" name="Rectangle 6">
            <a:extLst>
              <a:ext uri="{FF2B5EF4-FFF2-40B4-BE49-F238E27FC236}">
                <a16:creationId xmlns:a16="http://schemas.microsoft.com/office/drawing/2014/main" id="{C535F9B6-6F4D-7883-3F81-44025E2B35B7}"/>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37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FD0F7-36C0-34C0-A0CA-3B25AC0852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BD3995-9906-F7B4-545A-B0564350B3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8BAEC-B4F8-A04A-4BC2-E8ED1DD12A31}"/>
              </a:ext>
            </a:extLst>
          </p:cNvPr>
          <p:cNvSpPr>
            <a:spLocks noGrp="1"/>
          </p:cNvSpPr>
          <p:nvPr>
            <p:ph type="dt" sz="half" idx="10"/>
          </p:nvPr>
        </p:nvSpPr>
        <p:spPr/>
        <p:txBody>
          <a:bodyPr/>
          <a:lstStyle/>
          <a:p>
            <a:fld id="{DC2E2A91-B98C-49DE-8553-119ECA58152C}" type="datetimeFigureOut">
              <a:rPr lang="en-US" smtClean="0"/>
              <a:t>5/2/2024</a:t>
            </a:fld>
            <a:endParaRPr lang="en-US"/>
          </a:p>
        </p:txBody>
      </p:sp>
      <p:sp>
        <p:nvSpPr>
          <p:cNvPr id="5" name="Footer Placeholder 4">
            <a:extLst>
              <a:ext uri="{FF2B5EF4-FFF2-40B4-BE49-F238E27FC236}">
                <a16:creationId xmlns:a16="http://schemas.microsoft.com/office/drawing/2014/main" id="{149CD486-A0AB-A65F-EC26-0ED5CC38A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69D57-84EB-8C3C-AD27-C0BF59384551}"/>
              </a:ext>
            </a:extLst>
          </p:cNvPr>
          <p:cNvSpPr>
            <a:spLocks noGrp="1"/>
          </p:cNvSpPr>
          <p:nvPr>
            <p:ph type="sldNum" sz="quarter" idx="12"/>
          </p:nvPr>
        </p:nvSpPr>
        <p:spPr/>
        <p:txBody>
          <a:bodyPr/>
          <a:lstStyle/>
          <a:p>
            <a:fld id="{C67CA0B0-04EF-433A-8113-67BC344D39D3}" type="slidenum">
              <a:rPr lang="en-US" smtClean="0"/>
              <a:t>‹#›</a:t>
            </a:fld>
            <a:endParaRPr lang="en-US"/>
          </a:p>
        </p:txBody>
      </p:sp>
      <p:sp>
        <p:nvSpPr>
          <p:cNvPr id="7" name="Rectangle 6">
            <a:extLst>
              <a:ext uri="{FF2B5EF4-FFF2-40B4-BE49-F238E27FC236}">
                <a16:creationId xmlns:a16="http://schemas.microsoft.com/office/drawing/2014/main" id="{4EA6A7E9-5A48-0B62-918D-4BE91AF83E1C}"/>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85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3" name="Rectangle 2">
            <a:extLst>
              <a:ext uri="{FF2B5EF4-FFF2-40B4-BE49-F238E27FC236}">
                <a16:creationId xmlns:a16="http://schemas.microsoft.com/office/drawing/2014/main" id="{0DFE0CCE-AF81-D964-81E3-986A81CA7CD6}"/>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19673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Title photo">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0F739808-4725-B142-9FAB-65DB691EBEFA}"/>
              </a:ext>
            </a:extLst>
          </p:cNvPr>
          <p:cNvSpPr>
            <a:spLocks noGrp="1"/>
          </p:cNvSpPr>
          <p:nvPr>
            <p:ph type="pic" sz="quarter" idx="11" hasCustomPrompt="1"/>
          </p:nvPr>
        </p:nvSpPr>
        <p:spPr>
          <a:xfrm>
            <a:off x="6395720" y="0"/>
            <a:ext cx="5796279" cy="6858000"/>
          </a:xfrm>
          <a:blipFill>
            <a:blip r:embed="rId2" cstate="email">
              <a:extLst>
                <a:ext uri="{28A0092B-C50C-407E-A947-70E740481C1C}">
                  <a14:useLocalDpi xmlns:a14="http://schemas.microsoft.com/office/drawing/2010/main"/>
                </a:ext>
              </a:extLst>
            </a:blip>
            <a:stretch>
              <a:fillRect/>
            </a:stretch>
          </a:blipFill>
        </p:spPr>
        <p:txBody>
          <a:bodyPr lIns="0" bIns="1280160" anchor="ctr" anchorCtr="1">
            <a:noAutofit/>
          </a:bodyPr>
          <a:lstStyle>
            <a:lvl1pPr marL="0" indent="0" algn="ctr">
              <a:lnSpc>
                <a:spcPct val="150000"/>
              </a:lnSpc>
              <a:buFontTx/>
              <a:buNone/>
              <a:defRPr sz="1200" b="1" i="0">
                <a:solidFill>
                  <a:srgbClr val="000000"/>
                </a:solidFill>
                <a:latin typeface="Segoe UI Semibold" panose="020B0502040204020203" pitchFamily="34" charset="0"/>
                <a:cs typeface="Segoe UI Semibold" panose="020B0502040204020203" pitchFamily="34" charset="0"/>
              </a:defRPr>
            </a:lvl1pPr>
          </a:lstStyle>
          <a:p>
            <a:r>
              <a:rPr lang="en-US"/>
              <a:t>Drag &amp; drop your photo here</a:t>
            </a:r>
            <a:br>
              <a:rPr lang="en-US"/>
            </a:br>
            <a:r>
              <a:rPr lang="en-US"/>
              <a:t>or click or tap icon below to insert</a:t>
            </a:r>
          </a:p>
        </p:txBody>
      </p:sp>
      <p:sp>
        <p:nvSpPr>
          <p:cNvPr id="2" name="Title 1"/>
          <p:cNvSpPr>
            <a:spLocks noGrp="1"/>
          </p:cNvSpPr>
          <p:nvPr>
            <p:ph type="title" hasCustomPrompt="1"/>
          </p:nvPr>
        </p:nvSpPr>
        <p:spPr>
          <a:xfrm>
            <a:off x="495300" y="3035808"/>
            <a:ext cx="5163831"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
        <p:nvSpPr>
          <p:cNvPr id="3" name="Rectangle 2">
            <a:extLst>
              <a:ext uri="{FF2B5EF4-FFF2-40B4-BE49-F238E27FC236}">
                <a16:creationId xmlns:a16="http://schemas.microsoft.com/office/drawing/2014/main" id="{320A2AEC-2128-127A-9EBE-97F194038AB7}"/>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28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45735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tx1"/>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11595"/>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dirty="0"/>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29818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778083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io_Slide_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BBD6-7D83-4443-A81D-81178169D10D}"/>
              </a:ext>
            </a:extLst>
          </p:cNvPr>
          <p:cNvSpPr>
            <a:spLocks noGrp="1"/>
          </p:cNvSpPr>
          <p:nvPr>
            <p:ph type="title"/>
          </p:nvPr>
        </p:nvSpPr>
        <p:spPr>
          <a:xfrm>
            <a:off x="456271" y="446050"/>
            <a:ext cx="11241358" cy="670000"/>
          </a:xfrm>
        </p:spPr>
        <p:txBody>
          <a:bodyPr>
            <a:noAutofit/>
          </a:bodyPr>
          <a:lstStyle>
            <a:lvl1pPr>
              <a:defRPr sz="3200"/>
            </a:lvl1pPr>
          </a:lstStyle>
          <a:p>
            <a:r>
              <a:rPr lang="en-US"/>
              <a:t>Click to edit Master title style</a:t>
            </a:r>
          </a:p>
        </p:txBody>
      </p:sp>
      <p:sp>
        <p:nvSpPr>
          <p:cNvPr id="3" name="Text Placeholder 2">
            <a:extLst>
              <a:ext uri="{FF2B5EF4-FFF2-40B4-BE49-F238E27FC236}">
                <a16:creationId xmlns:a16="http://schemas.microsoft.com/office/drawing/2014/main" id="{85288A66-5431-4C16-89D5-934A0541217E}"/>
              </a:ext>
            </a:extLst>
          </p:cNvPr>
          <p:cNvSpPr>
            <a:spLocks noGrp="1"/>
          </p:cNvSpPr>
          <p:nvPr>
            <p:ph idx="10"/>
          </p:nvPr>
        </p:nvSpPr>
        <p:spPr>
          <a:xfrm>
            <a:off x="457200" y="1371600"/>
            <a:ext cx="5367013" cy="5040350"/>
          </a:xfrm>
          <a:prstGeom prst="rect">
            <a:avLst/>
          </a:prstGeom>
        </p:spPr>
        <p:txBody>
          <a:bodyPr vert="horz" lIns="0" tIns="0" rIns="0" bIns="0" rtlCol="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40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5040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emf"/><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image" Target="../media/image6.sv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image" Target="../media/image5.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721181855"/>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9" r:id="rId3"/>
    <p:sldLayoutId id="2147483743" r:id="rId4"/>
    <p:sldLayoutId id="2147483754" r:id="rId5"/>
    <p:sldLayoutId id="2147483784" r:id="rId6"/>
    <p:sldLayoutId id="2147485590" r:id="rId7"/>
    <p:sldLayoutId id="2147485592" r:id="rId8"/>
    <p:sldLayoutId id="2147485593" r:id="rId9"/>
    <p:sldLayoutId id="2147485594" r:id="rId10"/>
    <p:sldLayoutId id="2147485609" r:id="rId11"/>
    <p:sldLayoutId id="2147485641" r:id="rId12"/>
    <p:sldLayoutId id="2147485642" r:id="rId1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25725152"/>
      </p:ext>
    </p:extLst>
  </p:cSld>
  <p:clrMap bg1="lt1" tx1="dk1" bg2="lt2" tx2="dk2" accent1="accent1" accent2="accent2" accent3="accent3" accent4="accent4" accent5="accent5" accent6="accent6" hlink="hlink" folHlink="folHlink"/>
  <p:sldLayoutIdLst>
    <p:sldLayoutId id="2147485596" r:id="rId1"/>
  </p:sldLayoutIdLst>
  <p:transition>
    <p:fade/>
  </p:transition>
  <p:hf sldNum="0" hd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32655811"/>
      </p:ext>
    </p:extLst>
  </p:cSld>
  <p:clrMap bg1="lt1" tx1="dk1" bg2="lt2" tx2="dk2" accent1="accent1" accent2="accent2" accent3="accent3" accent4="accent4" accent5="accent5" accent6="accent6" hlink="hlink" folHlink="folHlink"/>
  <p:sldLayoutIdLst>
    <p:sldLayoutId id="2147485598"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E70860-B881-5122-E137-8711CB0D6B02}"/>
              </a:ext>
            </a:extLst>
          </p:cNvPr>
          <p:cNvSpPr>
            <a:spLocks noGrp="1"/>
          </p:cNvSpPr>
          <p:nvPr>
            <p:ph type="title"/>
          </p:nvPr>
        </p:nvSpPr>
        <p:spPr>
          <a:xfrm>
            <a:off x="381000" y="238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06F1A1-1586-42EF-9CA2-16F10CD83DF7}"/>
              </a:ext>
            </a:extLst>
          </p:cNvPr>
          <p:cNvSpPr>
            <a:spLocks noGrp="1"/>
          </p:cNvSpPr>
          <p:nvPr>
            <p:ph type="body" idx="1"/>
          </p:nvPr>
        </p:nvSpPr>
        <p:spPr>
          <a:xfrm>
            <a:off x="381000" y="1698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53CED-08D6-692F-198E-233A1D7E915D}"/>
              </a:ext>
            </a:extLst>
          </p:cNvPr>
          <p:cNvSpPr>
            <a:spLocks noGrp="1"/>
          </p:cNvSpPr>
          <p:nvPr>
            <p:ph type="dt" sz="half" idx="2"/>
          </p:nvPr>
        </p:nvSpPr>
        <p:spPr>
          <a:xfrm>
            <a:off x="381000" y="6229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E2A91-B98C-49DE-8553-119ECA58152C}" type="datetimeFigureOut">
              <a:rPr lang="en-US" smtClean="0"/>
              <a:t>5/2/2024</a:t>
            </a:fld>
            <a:endParaRPr lang="en-US"/>
          </a:p>
        </p:txBody>
      </p:sp>
      <p:sp>
        <p:nvSpPr>
          <p:cNvPr id="5" name="Footer Placeholder 4">
            <a:extLst>
              <a:ext uri="{FF2B5EF4-FFF2-40B4-BE49-F238E27FC236}">
                <a16:creationId xmlns:a16="http://schemas.microsoft.com/office/drawing/2014/main" id="{1110BB91-0DF2-F86D-A282-C050CAF65527}"/>
              </a:ext>
            </a:extLst>
          </p:cNvPr>
          <p:cNvSpPr>
            <a:spLocks noGrp="1"/>
          </p:cNvSpPr>
          <p:nvPr>
            <p:ph type="ftr" sz="quarter" idx="3"/>
          </p:nvPr>
        </p:nvSpPr>
        <p:spPr>
          <a:xfrm>
            <a:off x="3581400" y="6229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227534-F4D4-095D-03EE-12A9688346D0}"/>
              </a:ext>
            </a:extLst>
          </p:cNvPr>
          <p:cNvSpPr>
            <a:spLocks noGrp="1"/>
          </p:cNvSpPr>
          <p:nvPr>
            <p:ph type="sldNum" sz="quarter" idx="4"/>
          </p:nvPr>
        </p:nvSpPr>
        <p:spPr>
          <a:xfrm>
            <a:off x="8153400" y="6229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CA0B0-04EF-433A-8113-67BC344D39D3}" type="slidenum">
              <a:rPr lang="en-US" smtClean="0"/>
              <a:t>‹#›</a:t>
            </a:fld>
            <a:endParaRPr lang="en-US"/>
          </a:p>
        </p:txBody>
      </p:sp>
      <p:pic>
        <p:nvPicPr>
          <p:cNvPr id="7" name="Graphic 6">
            <a:extLst>
              <a:ext uri="{FF2B5EF4-FFF2-40B4-BE49-F238E27FC236}">
                <a16:creationId xmlns:a16="http://schemas.microsoft.com/office/drawing/2014/main" id="{3BAC4348-B8BB-E69B-E197-7B5B8B4EF1F3}"/>
              </a:ext>
            </a:extLst>
          </p:cNvPr>
          <p:cNvPicPr>
            <a:picLocks noChangeAspect="1"/>
          </p:cNvPicPr>
          <p:nvPr userDrawn="1"/>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p:blipFill>
        <p:spPr>
          <a:xfrm rot="5400000">
            <a:off x="10097704" y="2163762"/>
            <a:ext cx="5409405" cy="1081881"/>
          </a:xfrm>
          <a:prstGeom prst="rect">
            <a:avLst/>
          </a:prstGeom>
        </p:spPr>
      </p:pic>
    </p:spTree>
    <p:extLst>
      <p:ext uri="{BB962C8B-B14F-4D97-AF65-F5344CB8AC3E}">
        <p14:creationId xmlns:p14="http://schemas.microsoft.com/office/powerpoint/2010/main" val="3368968752"/>
      </p:ext>
    </p:extLst>
  </p:cSld>
  <p:clrMap bg1="lt1" tx1="dk1" bg2="lt2" tx2="dk2" accent1="accent1" accent2="accent2" accent3="accent3" accent4="accent4" accent5="accent5" accent6="accent6" hlink="hlink" folHlink="folHlink"/>
  <p:sldLayoutIdLst>
    <p:sldLayoutId id="2147485611" r:id="rId1"/>
    <p:sldLayoutId id="2147485612" r:id="rId2"/>
    <p:sldLayoutId id="2147485613" r:id="rId3"/>
    <p:sldLayoutId id="2147485614" r:id="rId4"/>
    <p:sldLayoutId id="2147485615" r:id="rId5"/>
    <p:sldLayoutId id="2147485616" r:id="rId6"/>
    <p:sldLayoutId id="2147485617" r:id="rId7"/>
    <p:sldLayoutId id="2147485618" r:id="rId8"/>
    <p:sldLayoutId id="2147485619" r:id="rId9"/>
    <p:sldLayoutId id="2147485620" r:id="rId10"/>
    <p:sldLayoutId id="2147485621" r:id="rId11"/>
    <p:sldLayoutId id="2147485622" r:id="rId12"/>
    <p:sldLayoutId id="2147485623" r:id="rId13"/>
    <p:sldLayoutId id="2147485624" r:id="rId14"/>
    <p:sldLayoutId id="2147485625" r:id="rId15"/>
    <p:sldLayoutId id="2147485626" r:id="rId16"/>
    <p:sldLayoutId id="2147485627" r:id="rId17"/>
    <p:sldLayoutId id="2147485628" r:id="rId18"/>
    <p:sldLayoutId id="2147485629" r:id="rId19"/>
    <p:sldLayoutId id="2147485630" r:id="rId20"/>
    <p:sldLayoutId id="2147485631" r:id="rId21"/>
    <p:sldLayoutId id="2147485632" r:id="rId22"/>
    <p:sldLayoutId id="2147485633" r:id="rId23"/>
    <p:sldLayoutId id="2147485634" r:id="rId24"/>
    <p:sldLayoutId id="2147485635" r:id="rId25"/>
    <p:sldLayoutId id="2147485636" r:id="rId26"/>
    <p:sldLayoutId id="2147485637" r:id="rId27"/>
    <p:sldLayoutId id="2147485638" r:id="rId28"/>
    <p:sldLayoutId id="2147485639" r:id="rId29"/>
    <p:sldLayoutId id="2147485640"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12">
          <p15:clr>
            <a:srgbClr val="F26B43"/>
          </p15:clr>
        </p15:guide>
        <p15:guide id="3" pos="7368">
          <p15:clr>
            <a:srgbClr val="F26B43"/>
          </p15:clr>
        </p15:guide>
        <p15:guide id="4" orient="horz" pos="2160">
          <p15:clr>
            <a:srgbClr val="F26B43"/>
          </p15:clr>
        </p15:guide>
        <p15:guide id="5" orient="horz" pos="432">
          <p15:clr>
            <a:srgbClr val="F26B43"/>
          </p15:clr>
        </p15:guide>
        <p15:guide id="6"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hyperlink" Target="https://www.microsoft.com/en-us/worklab/work-trend-index/copilots-earliest-users-teach-us-about-generative-ai-at-work" TargetMode="External"/><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4.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47.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hyperlink" Target="https://cloudpartners.transform.microsoft.com/download?assetname=assets%2FMicrosoft365-Copilot-Workshop-Kit.zip&amp;download=1" TargetMode="External"/><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hyperlink" Target="https://adoption.microsoft.com/en-us/copilot/" TargetMode="External"/><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1.png"/><Relationship Id="rId26" Type="http://schemas.openxmlformats.org/officeDocument/2006/relationships/image" Target="../media/image48.png"/><Relationship Id="rId3" Type="http://schemas.openxmlformats.org/officeDocument/2006/relationships/hyperlink" Target="https://aka.ms/CopilotforMicrosoft365" TargetMode="External"/><Relationship Id="rId21" Type="http://schemas.openxmlformats.org/officeDocument/2006/relationships/image" Target="../media/image64.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50.png"/><Relationship Id="rId25" Type="http://schemas.openxmlformats.org/officeDocument/2006/relationships/image" Target="../media/image47.png"/><Relationship Id="rId2" Type="http://schemas.openxmlformats.org/officeDocument/2006/relationships/notesSlide" Target="../notesSlides/notesSlide5.xml"/><Relationship Id="rId16" Type="http://schemas.openxmlformats.org/officeDocument/2006/relationships/image" Target="../media/image49.png"/><Relationship Id="rId20" Type="http://schemas.openxmlformats.org/officeDocument/2006/relationships/image" Target="../media/image63.png"/><Relationship Id="rId1" Type="http://schemas.openxmlformats.org/officeDocument/2006/relationships/slideLayout" Target="../slideLayouts/slideLayout47.xml"/><Relationship Id="rId6" Type="http://schemas.openxmlformats.org/officeDocument/2006/relationships/image" Target="../media/image32.png"/><Relationship Id="rId11" Type="http://schemas.openxmlformats.org/officeDocument/2006/relationships/image" Target="../media/image56.png"/><Relationship Id="rId24" Type="http://schemas.openxmlformats.org/officeDocument/2006/relationships/image" Target="../media/image46.png"/><Relationship Id="rId5" Type="http://schemas.openxmlformats.org/officeDocument/2006/relationships/hyperlink" Target="https://aka.ms/Microsoft-Partner-Led-Marketing-Guidelines" TargetMode="External"/><Relationship Id="rId15" Type="http://schemas.openxmlformats.org/officeDocument/2006/relationships/image" Target="../media/image60.png"/><Relationship Id="rId23" Type="http://schemas.openxmlformats.org/officeDocument/2006/relationships/image" Target="../media/image44.png"/><Relationship Id="rId10" Type="http://schemas.openxmlformats.org/officeDocument/2006/relationships/image" Target="../media/image55.png"/><Relationship Id="rId19" Type="http://schemas.openxmlformats.org/officeDocument/2006/relationships/image" Target="../media/image62.png"/><Relationship Id="rId4" Type="http://schemas.openxmlformats.org/officeDocument/2006/relationships/hyperlink" Target="https://partner.microsoft.com/en-us/support" TargetMode="External"/><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5.png"/><Relationship Id="rId27" Type="http://schemas.openxmlformats.org/officeDocument/2006/relationships/image" Target="../media/image6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learn.microsoft.com/en-us/partner-center/overview" TargetMode="Externa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7.xml"/><Relationship Id="rId5" Type="http://schemas.openxmlformats.org/officeDocument/2006/relationships/image" Target="../media/image31.sv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47.xml"/><Relationship Id="rId5" Type="http://schemas.openxmlformats.org/officeDocument/2006/relationships/slide" Target="slide16.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04F4-D44B-034E-BDA3-B1A28177F4AC}"/>
              </a:ext>
            </a:extLst>
          </p:cNvPr>
          <p:cNvSpPr>
            <a:spLocks noGrp="1"/>
          </p:cNvSpPr>
          <p:nvPr>
            <p:ph type="title"/>
          </p:nvPr>
        </p:nvSpPr>
        <p:spPr>
          <a:xfrm>
            <a:off x="547602" y="2688446"/>
            <a:ext cx="5876999" cy="2282847"/>
          </a:xfrm>
        </p:spPr>
        <p:txBody>
          <a:bodyPr>
            <a:normAutofit/>
          </a:bodyPr>
          <a:lstStyle/>
          <a:p>
            <a:br>
              <a:rPr lang="en-US" sz="3300" dirty="0">
                <a:solidFill>
                  <a:schemeClr val="bg2">
                    <a:lumMod val="25000"/>
                  </a:schemeClr>
                </a:solidFill>
                <a:latin typeface="Arial" panose="020B0604020202020204" pitchFamily="34" charset="0"/>
                <a:ea typeface="+mn-ea"/>
                <a:cs typeface="Arial" panose="020B0604020202020204" pitchFamily="34" charset="0"/>
              </a:rPr>
            </a:br>
            <a:r>
              <a:rPr lang="en-US" sz="3300" b="1" dirty="0">
                <a:solidFill>
                  <a:schemeClr val="bg2">
                    <a:lumMod val="25000"/>
                  </a:schemeClr>
                </a:solidFill>
                <a:latin typeface="Arial" panose="020B0604020202020204" pitchFamily="34" charset="0"/>
                <a:ea typeface="+mn-ea"/>
                <a:cs typeface="Arial" panose="020B0604020202020204" pitchFamily="34" charset="0"/>
              </a:rPr>
              <a:t>Your everyday AI companion</a:t>
            </a:r>
            <a:br>
              <a:rPr lang="en-US" sz="3300" dirty="0">
                <a:solidFill>
                  <a:schemeClr val="bg2">
                    <a:lumMod val="25000"/>
                  </a:schemeClr>
                </a:solidFill>
                <a:latin typeface="Arial" panose="020B0604020202020204" pitchFamily="34" charset="0"/>
                <a:ea typeface="+mn-ea"/>
                <a:cs typeface="Arial" panose="020B0604020202020204" pitchFamily="34" charset="0"/>
              </a:rPr>
            </a:br>
            <a:r>
              <a:rPr lang="en-US" sz="2500" spc="-50" dirty="0">
                <a:ln w="3175">
                  <a:noFill/>
                </a:ln>
                <a:solidFill>
                  <a:schemeClr val="bg2">
                    <a:lumMod val="25000"/>
                  </a:schemeClr>
                </a:solidFill>
                <a:latin typeface="Arial" panose="020B0604020202020204" pitchFamily="34" charset="0"/>
                <a:ea typeface="+mn-ea"/>
                <a:cs typeface="Arial" panose="020B0604020202020204" pitchFamily="34" charset="0"/>
              </a:rPr>
              <a:t>Campaign-in-a-Box </a:t>
            </a:r>
            <a:br>
              <a:rPr lang="en-US" sz="2500" spc="-50" dirty="0">
                <a:ln w="3175">
                  <a:noFill/>
                </a:ln>
                <a:solidFill>
                  <a:schemeClr val="bg2">
                    <a:lumMod val="25000"/>
                  </a:schemeClr>
                </a:solidFill>
                <a:latin typeface="Arial" panose="020B0604020202020204" pitchFamily="34" charset="0"/>
                <a:ea typeface="+mn-ea"/>
                <a:cs typeface="Arial" panose="020B0604020202020204" pitchFamily="34" charset="0"/>
              </a:rPr>
            </a:br>
            <a:r>
              <a:rPr lang="en-US" sz="2500" spc="-50" dirty="0">
                <a:ln w="3175">
                  <a:noFill/>
                </a:ln>
                <a:solidFill>
                  <a:schemeClr val="bg2">
                    <a:lumMod val="25000"/>
                  </a:schemeClr>
                </a:solidFill>
                <a:latin typeface="Arial" panose="020B0604020202020204" pitchFamily="34" charset="0"/>
                <a:ea typeface="+mn-ea"/>
                <a:cs typeface="Arial" panose="020B0604020202020204" pitchFamily="34" charset="0"/>
              </a:rPr>
              <a:t>Execution Guide</a:t>
            </a:r>
          </a:p>
        </p:txBody>
      </p:sp>
      <p:sp>
        <p:nvSpPr>
          <p:cNvPr id="3" name="Text Placeholder 2">
            <a:extLst>
              <a:ext uri="{FF2B5EF4-FFF2-40B4-BE49-F238E27FC236}">
                <a16:creationId xmlns:a16="http://schemas.microsoft.com/office/drawing/2014/main" id="{8979BC2D-2378-144D-8779-2C4A3D32B56B}"/>
              </a:ext>
            </a:extLst>
          </p:cNvPr>
          <p:cNvSpPr>
            <a:spLocks noGrp="1"/>
          </p:cNvSpPr>
          <p:nvPr>
            <p:ph type="body" sz="quarter" idx="10"/>
          </p:nvPr>
        </p:nvSpPr>
        <p:spPr>
          <a:xfrm>
            <a:off x="547602" y="5210483"/>
            <a:ext cx="3628613" cy="1268296"/>
          </a:xfrm>
        </p:spPr>
        <p:txBody>
          <a:bodyPr>
            <a:normAutofit/>
          </a:bodyPr>
          <a:lstStyle/>
          <a:p>
            <a:pPr marL="0" indent="0">
              <a:buNone/>
            </a:pPr>
            <a:r>
              <a:rPr lang="en-US" sz="1600" dirty="0">
                <a:solidFill>
                  <a:schemeClr val="bg2">
                    <a:lumMod val="25000"/>
                  </a:schemeClr>
                </a:solidFill>
                <a:latin typeface="Arial" panose="020B0604020202020204" pitchFamily="34" charset="0"/>
                <a:cs typeface="Arial" panose="020B0604020202020204" pitchFamily="34" charset="0"/>
              </a:rPr>
              <a:t>Partner marketing resources to generate interest and qualify intent</a:t>
            </a:r>
          </a:p>
        </p:txBody>
      </p:sp>
      <p:pic>
        <p:nvPicPr>
          <p:cNvPr id="4" name="Picture 3">
            <a:extLst>
              <a:ext uri="{FF2B5EF4-FFF2-40B4-BE49-F238E27FC236}">
                <a16:creationId xmlns:a16="http://schemas.microsoft.com/office/drawing/2014/main" id="{9628E284-1E28-A62D-7A99-95008158C10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7602" y="1378877"/>
            <a:ext cx="558730" cy="558730"/>
          </a:xfrm>
          <a:prstGeom prst="rect">
            <a:avLst/>
          </a:prstGeom>
        </p:spPr>
      </p:pic>
      <p:sp>
        <p:nvSpPr>
          <p:cNvPr id="5" name="Title 12">
            <a:extLst>
              <a:ext uri="{FF2B5EF4-FFF2-40B4-BE49-F238E27FC236}">
                <a16:creationId xmlns:a16="http://schemas.microsoft.com/office/drawing/2014/main" id="{DCFFCA9C-952F-1434-174E-222A795C894A}"/>
              </a:ext>
            </a:extLst>
          </p:cNvPr>
          <p:cNvSpPr txBox="1">
            <a:spLocks/>
          </p:cNvSpPr>
          <p:nvPr/>
        </p:nvSpPr>
        <p:spPr>
          <a:xfrm>
            <a:off x="453479" y="1442798"/>
            <a:ext cx="537028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algn="ctr">
              <a:defRPr/>
            </a:pPr>
            <a:r>
              <a:rPr lang="en-US" sz="2800" dirty="0">
                <a:solidFill>
                  <a:schemeClr val="bg2">
                    <a:lumMod val="25000"/>
                  </a:schemeClr>
                </a:solidFill>
                <a:latin typeface="Arial" panose="020B0604020202020204" pitchFamily="34" charset="0"/>
                <a:cs typeface="Arial" panose="020B0604020202020204" pitchFamily="34" charset="0"/>
              </a:rPr>
              <a:t>Copilot for Microsoft 365 </a:t>
            </a:r>
          </a:p>
        </p:txBody>
      </p:sp>
    </p:spTree>
    <p:extLst>
      <p:ext uri="{BB962C8B-B14F-4D97-AF65-F5344CB8AC3E}">
        <p14:creationId xmlns:p14="http://schemas.microsoft.com/office/powerpoint/2010/main" val="1111858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42" presetClass="path" presetSubtype="0" decel="100000" fill="hold" grpId="1" nodeType="withEffect">
                                  <p:stCondLst>
                                    <p:cond delay="0"/>
                                  </p:stCondLst>
                                  <p:childTnLst>
                                    <p:animMotion origin="layout" path="M 0 -1.48148E-6 L 0 0.03542 " pathEditMode="relative" rAng="0" ptsTypes="AA">
                                      <p:cBhvr>
                                        <p:cTn id="9" dur="1000" spd="-100000" fill="hold"/>
                                        <p:tgtEl>
                                          <p:spTgt spid="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7D876C6-AC23-0EC3-ADC5-AEE966B820B6}"/>
              </a:ext>
            </a:extLst>
          </p:cNvPr>
          <p:cNvSpPr txBox="1">
            <a:spLocks noGrp="1"/>
          </p:cNvSpPr>
          <p:nvPr>
            <p:ph type="title" idx="4294967295"/>
          </p:nvPr>
        </p:nvSpPr>
        <p:spPr>
          <a:xfrm>
            <a:off x="551250" y="129099"/>
            <a:ext cx="11017250" cy="554038"/>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sz="2800" dirty="0">
                <a:solidFill>
                  <a:schemeClr val="bg2">
                    <a:lumMod val="25000"/>
                  </a:schemeClr>
                </a:solidFill>
                <a:latin typeface="Arial" panose="020B0604020202020204" pitchFamily="34" charset="0"/>
                <a:cs typeface="Arial" panose="020B0604020202020204" pitchFamily="34" charset="0"/>
              </a:rPr>
              <a:t>Demand Generation Campaign Journey</a:t>
            </a:r>
            <a:r>
              <a:rPr kumimoji="0" lang="en-US" sz="2400" b="0" i="0" u="none" strike="noStrike" kern="1200" cap="none" spc="-50" normalizeH="0" baseline="0" noProof="0" dirty="0">
                <a:ln w="3175">
                  <a:noFill/>
                </a:ln>
                <a:solidFill>
                  <a:schemeClr val="bg2">
                    <a:lumMod val="25000"/>
                  </a:schemeClr>
                </a:solidFill>
                <a:effectLst/>
                <a:uLnTx/>
                <a:uFillTx/>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64F5843E-29DE-0EB9-E7AF-8E9D43213E3C}"/>
              </a:ext>
            </a:extLst>
          </p:cNvPr>
          <p:cNvSpPr txBox="1"/>
          <p:nvPr/>
        </p:nvSpPr>
        <p:spPr>
          <a:xfrm>
            <a:off x="584200" y="648878"/>
            <a:ext cx="8323325"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Sequence your campaign with the following marketing touchpoints, using templates in the asset library.</a:t>
            </a:r>
          </a:p>
        </p:txBody>
      </p:sp>
      <p:sp>
        <p:nvSpPr>
          <p:cNvPr id="14" name="Google Shape;582;p2">
            <a:extLst>
              <a:ext uri="{FF2B5EF4-FFF2-40B4-BE49-F238E27FC236}">
                <a16:creationId xmlns:a16="http://schemas.microsoft.com/office/drawing/2014/main" id="{ACD8E6FB-A692-35B5-A8D8-CE22B8DE2195}"/>
              </a:ext>
            </a:extLst>
          </p:cNvPr>
          <p:cNvSpPr/>
          <p:nvPr/>
        </p:nvSpPr>
        <p:spPr>
          <a:xfrm>
            <a:off x="584200" y="929240"/>
            <a:ext cx="2651760" cy="274320"/>
          </a:xfrm>
          <a:prstGeom prst="rect">
            <a:avLst/>
          </a:prstGeom>
          <a:solidFill>
            <a:schemeClr val="accent6"/>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dirty="0">
                <a:ln>
                  <a:noFill/>
                </a:ln>
                <a:solidFill>
                  <a:schemeClr val="bg1"/>
                </a:solidFill>
                <a:effectLst/>
                <a:uLnTx/>
                <a:uFillTx/>
                <a:latin typeface="+mj-lt"/>
                <a:ea typeface="Arial"/>
                <a:cs typeface="Arial" panose="020B0604020202020204" pitchFamily="34" charset="0"/>
                <a:sym typeface="Arial"/>
              </a:rPr>
              <a:t>1. PROMOTION</a:t>
            </a:r>
            <a:endParaRPr kumimoji="0" lang="en-US" sz="800" b="0" i="0" u="none" strike="noStrike" kern="1200" cap="none" spc="0" normalizeH="0" baseline="0" noProof="0" dirty="0">
              <a:ln>
                <a:noFill/>
              </a:ln>
              <a:solidFill>
                <a:schemeClr val="bg1"/>
              </a:solidFill>
              <a:effectLst/>
              <a:uLnTx/>
              <a:uFillTx/>
              <a:latin typeface="+mj-lt"/>
              <a:ea typeface="Arial"/>
              <a:cs typeface="Arial" panose="020B0604020202020204" pitchFamily="34" charset="0"/>
              <a:sym typeface="Arial"/>
            </a:endParaRPr>
          </a:p>
        </p:txBody>
      </p:sp>
      <p:sp>
        <p:nvSpPr>
          <p:cNvPr id="18" name="Google Shape;591;p2">
            <a:extLst>
              <a:ext uri="{FF2B5EF4-FFF2-40B4-BE49-F238E27FC236}">
                <a16:creationId xmlns:a16="http://schemas.microsoft.com/office/drawing/2014/main" id="{0421FC46-54BF-107F-1A0C-5B10E6D0E5CF}"/>
              </a:ext>
            </a:extLst>
          </p:cNvPr>
          <p:cNvSpPr/>
          <p:nvPr/>
        </p:nvSpPr>
        <p:spPr>
          <a:xfrm>
            <a:off x="3455324" y="929048"/>
            <a:ext cx="2480489" cy="274320"/>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rPr>
              <a:t>2. ACQUISITION</a:t>
            </a:r>
            <a:endParaRPr kumimoji="0" lang="en-US" sz="800"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endParaRPr>
          </a:p>
        </p:txBody>
      </p:sp>
      <p:sp>
        <p:nvSpPr>
          <p:cNvPr id="21" name="Google Shape;598;p2">
            <a:extLst>
              <a:ext uri="{FF2B5EF4-FFF2-40B4-BE49-F238E27FC236}">
                <a16:creationId xmlns:a16="http://schemas.microsoft.com/office/drawing/2014/main" id="{0FAA0BD2-18BE-2359-10AD-AF2D1CC133F9}"/>
              </a:ext>
            </a:extLst>
          </p:cNvPr>
          <p:cNvSpPr/>
          <p:nvPr/>
        </p:nvSpPr>
        <p:spPr>
          <a:xfrm>
            <a:off x="6022806" y="929048"/>
            <a:ext cx="2953554" cy="274320"/>
          </a:xfrm>
          <a:prstGeom prst="rect">
            <a:avLst/>
          </a:prstGeom>
          <a:solidFill>
            <a:srgbClr val="613BA1"/>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dirty="0">
                <a:ln>
                  <a:noFill/>
                </a:ln>
                <a:solidFill>
                  <a:schemeClr val="bg1"/>
                </a:solidFill>
                <a:effectLst/>
                <a:uLnTx/>
                <a:uFillTx/>
                <a:latin typeface="+mj-lt"/>
                <a:ea typeface="Arial"/>
                <a:cs typeface="Arial" panose="020B0604020202020204" pitchFamily="34" charset="0"/>
                <a:sym typeface="Arial"/>
              </a:rPr>
              <a:t>3. CONSIDERATION</a:t>
            </a:r>
            <a:endParaRPr kumimoji="0" lang="en-US" sz="800" b="0" i="0" u="none" strike="noStrike" kern="1200" cap="none" spc="0" normalizeH="0" baseline="0" noProof="0" dirty="0">
              <a:ln>
                <a:noFill/>
              </a:ln>
              <a:solidFill>
                <a:schemeClr val="bg1"/>
              </a:solidFill>
              <a:effectLst/>
              <a:uLnTx/>
              <a:uFillTx/>
              <a:latin typeface="+mj-lt"/>
              <a:ea typeface="Arial"/>
              <a:cs typeface="Arial" panose="020B0604020202020204" pitchFamily="34" charset="0"/>
              <a:sym typeface="Arial"/>
            </a:endParaRPr>
          </a:p>
        </p:txBody>
      </p:sp>
      <p:sp>
        <p:nvSpPr>
          <p:cNvPr id="24" name="Google Shape;599;p2">
            <a:extLst>
              <a:ext uri="{FF2B5EF4-FFF2-40B4-BE49-F238E27FC236}">
                <a16:creationId xmlns:a16="http://schemas.microsoft.com/office/drawing/2014/main" id="{D38B24CF-C31E-776A-1D3B-344741FD67CC}"/>
              </a:ext>
            </a:extLst>
          </p:cNvPr>
          <p:cNvSpPr/>
          <p:nvPr/>
        </p:nvSpPr>
        <p:spPr>
          <a:xfrm>
            <a:off x="9237135" y="929240"/>
            <a:ext cx="2651760" cy="274320"/>
          </a:xfrm>
          <a:prstGeom prst="rect">
            <a:avLst/>
          </a:prstGeom>
          <a:solidFill>
            <a:srgbClr val="482C76"/>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rPr>
              <a:t>4. DECISION</a:t>
            </a:r>
            <a:endParaRPr kumimoji="0" lang="en-US" sz="800"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endParaRPr>
          </a:p>
        </p:txBody>
      </p:sp>
      <p:sp>
        <p:nvSpPr>
          <p:cNvPr id="13" name="Google Shape;597;p2">
            <a:extLst>
              <a:ext uri="{FF2B5EF4-FFF2-40B4-BE49-F238E27FC236}">
                <a16:creationId xmlns:a16="http://schemas.microsoft.com/office/drawing/2014/main" id="{3B6091E1-4D1E-6293-0102-D16D7EDF768C}"/>
              </a:ext>
            </a:extLst>
          </p:cNvPr>
          <p:cNvSpPr txBox="1"/>
          <p:nvPr/>
        </p:nvSpPr>
        <p:spPr>
          <a:xfrm>
            <a:off x="584200" y="1273022"/>
            <a:ext cx="2651760" cy="61555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282828"/>
              </a:buClr>
              <a:buSzPts val="800"/>
              <a:buFontTx/>
              <a:buNone/>
              <a:tabLst/>
              <a:defRPr/>
            </a:pPr>
            <a:r>
              <a:rPr kumimoji="0" lang="en-US" sz="1000" b="0" i="0"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sym typeface="Arial"/>
              </a:rPr>
              <a:t>The hero asset (infographic) is promoted to target audiences via social and display ads. Promo emails are sent to existing known contacts. </a:t>
            </a:r>
          </a:p>
        </p:txBody>
      </p:sp>
      <p:sp>
        <p:nvSpPr>
          <p:cNvPr id="133" name="Google Shape;593;p2">
            <a:extLst>
              <a:ext uri="{FF2B5EF4-FFF2-40B4-BE49-F238E27FC236}">
                <a16:creationId xmlns:a16="http://schemas.microsoft.com/office/drawing/2014/main" id="{FC56F8CB-F3E8-2037-110F-A3D6C6F10EA7}"/>
              </a:ext>
            </a:extLst>
          </p:cNvPr>
          <p:cNvSpPr txBox="1"/>
          <p:nvPr/>
        </p:nvSpPr>
        <p:spPr>
          <a:xfrm>
            <a:off x="3455324" y="1273022"/>
            <a:ext cx="5031853" cy="707846"/>
          </a:xfrm>
          <a:prstGeom prst="rect">
            <a:avLst/>
          </a:prstGeom>
          <a:noFill/>
          <a:ln>
            <a:noFill/>
          </a:ln>
        </p:spPr>
        <p:txBody>
          <a:bodyPr spcFirstLastPara="1" wrap="square" lIns="0" tIns="45700" rIns="0" bIns="45700" anchor="t" anchorCtr="0">
            <a:spAutoFit/>
          </a:bodyPr>
          <a:lstStyle>
            <a:defPPr>
              <a:defRPr lang="en-US"/>
            </a:defPPr>
            <a:lvl1pPr>
              <a:buClr>
                <a:srgbClr val="282828"/>
              </a:buClr>
              <a:buSzPts val="800"/>
              <a:defRPr sz="1000">
                <a:solidFill>
                  <a:srgbClr val="00000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rgbClr val="282828"/>
              </a:buClr>
              <a:buSzPts val="800"/>
              <a:buFontTx/>
              <a:buNone/>
              <a:tabLst/>
              <a:defRPr/>
            </a:pPr>
            <a:r>
              <a:rPr kumimoji="0" lang="en-US" sz="1000" b="0" i="0" u="none" strike="noStrike" kern="1200" cap="none" spc="0" normalizeH="0" baseline="0" noProof="0" dirty="0">
                <a:ln>
                  <a:noFill/>
                </a:ln>
                <a:solidFill>
                  <a:schemeClr val="bg2">
                    <a:lumMod val="25000"/>
                  </a:schemeClr>
                </a:solidFill>
                <a:effectLst/>
                <a:uLnTx/>
                <a:uFillTx/>
                <a:sym typeface="Arial"/>
              </a:rPr>
              <a:t>Visitors who engage with the Work Trend Index special report will receive a multi-email nurture series, surfacing mid-funnel assets to enhance consideration. As they progress through the nurture campaign and show behavioral indicators, they are qualified for a Copilot for Microsoft 365 Workshop.</a:t>
            </a:r>
          </a:p>
        </p:txBody>
      </p:sp>
      <p:sp>
        <p:nvSpPr>
          <p:cNvPr id="171" name="Google Shape;592;p2">
            <a:extLst>
              <a:ext uri="{FF2B5EF4-FFF2-40B4-BE49-F238E27FC236}">
                <a16:creationId xmlns:a16="http://schemas.microsoft.com/office/drawing/2014/main" id="{244DD8CA-176F-1E44-98D1-4455CC5A2EFA}"/>
              </a:ext>
            </a:extLst>
          </p:cNvPr>
          <p:cNvSpPr txBox="1"/>
          <p:nvPr/>
        </p:nvSpPr>
        <p:spPr>
          <a:xfrm>
            <a:off x="9237135" y="1273022"/>
            <a:ext cx="2524478" cy="1169511"/>
          </a:xfrm>
          <a:prstGeom prst="rect">
            <a:avLst/>
          </a:prstGeom>
          <a:noFill/>
          <a:ln>
            <a:noFill/>
          </a:ln>
        </p:spPr>
        <p:txBody>
          <a:bodyPr spcFirstLastPara="1" wrap="square" lIns="0" tIns="45700" rIns="0" bIns="45700" anchor="t" anchorCtr="0">
            <a:spAutoFit/>
          </a:bodyPr>
          <a:lstStyle/>
          <a:p>
            <a:pPr marL="0" marR="0" lvl="0" indent="0" algn="l" defTabSz="914400" rtl="0" eaLnBrk="1" fontAlgn="auto" latinLnBrk="0" hangingPunct="1">
              <a:lnSpc>
                <a:spcPct val="100000"/>
              </a:lnSpc>
              <a:spcBef>
                <a:spcPts val="0"/>
              </a:spcBef>
              <a:spcAft>
                <a:spcPts val="0"/>
              </a:spcAft>
              <a:buClr>
                <a:srgbClr val="282828"/>
              </a:buClr>
              <a:buSzPts val="800"/>
              <a:buFontTx/>
              <a:buNone/>
              <a:tabLst/>
              <a:defRPr/>
            </a:pPr>
            <a:r>
              <a:rPr kumimoji="0" lang="en-US" sz="1000" b="0" i="0"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sym typeface="Arial"/>
              </a:rPr>
              <a:t>Leads pass to sales following nurture and qualification. Leads will engage via a Copilot for Microsoft 365 Workshop that consists of a readiness assessment to ensure technical requirements are met, and an envisioning session to identify use cases that facilitate the creation of an implementation plan.</a:t>
            </a:r>
          </a:p>
        </p:txBody>
      </p:sp>
      <p:grpSp>
        <p:nvGrpSpPr>
          <p:cNvPr id="10" name="Group 9" descr="A collection of materials for promotion. Promo email (send to existing known contacts to capture interest and promote hero asset,) Social ads (leverage as paid or organic social ads to drive traffic to a campaign, landing page for the hero asset,) and Display ads/web banners (run a paid display ad campaign on Bing, Google, or other ad networks.">
            <a:extLst>
              <a:ext uri="{FF2B5EF4-FFF2-40B4-BE49-F238E27FC236}">
                <a16:creationId xmlns:a16="http://schemas.microsoft.com/office/drawing/2014/main" id="{7FE3BFB1-A4F6-5ABE-B28A-9AF20B10A9F8}"/>
              </a:ext>
            </a:extLst>
          </p:cNvPr>
          <p:cNvGrpSpPr/>
          <p:nvPr/>
        </p:nvGrpSpPr>
        <p:grpSpPr>
          <a:xfrm>
            <a:off x="539088" y="1918181"/>
            <a:ext cx="2696637" cy="3520741"/>
            <a:chOff x="584200" y="2763216"/>
            <a:chExt cx="2696637" cy="3520741"/>
          </a:xfrm>
        </p:grpSpPr>
        <p:cxnSp>
          <p:nvCxnSpPr>
            <p:cNvPr id="25" name="Google Shape;604;p2">
              <a:extLst>
                <a:ext uri="{FF2B5EF4-FFF2-40B4-BE49-F238E27FC236}">
                  <a16:creationId xmlns:a16="http://schemas.microsoft.com/office/drawing/2014/main" id="{DA8A6811-BD2A-668D-4FCD-DE2911317CFC}"/>
                </a:ext>
              </a:extLst>
            </p:cNvPr>
            <p:cNvCxnSpPr>
              <a:cxnSpLocks/>
            </p:cNvCxnSpPr>
            <p:nvPr/>
          </p:nvCxnSpPr>
          <p:spPr>
            <a:xfrm>
              <a:off x="1778751" y="3879347"/>
              <a:ext cx="1067512" cy="1"/>
            </a:xfrm>
            <a:prstGeom prst="straightConnector1">
              <a:avLst/>
            </a:prstGeom>
            <a:noFill/>
            <a:ln w="9525" cap="flat" cmpd="sng">
              <a:solidFill>
                <a:schemeClr val="accent1">
                  <a:lumMod val="60000"/>
                  <a:lumOff val="40000"/>
                </a:schemeClr>
              </a:solidFill>
              <a:prstDash val="solid"/>
              <a:miter lim="800000"/>
              <a:headEnd type="none" w="sm" len="sm"/>
              <a:tailEnd type="triangle" w="med" len="med"/>
            </a:ln>
          </p:spPr>
        </p:cxnSp>
        <p:sp>
          <p:nvSpPr>
            <p:cNvPr id="26" name="Google Shape;597;p2">
              <a:extLst>
                <a:ext uri="{FF2B5EF4-FFF2-40B4-BE49-F238E27FC236}">
                  <a16:creationId xmlns:a16="http://schemas.microsoft.com/office/drawing/2014/main" id="{C429D73D-4A6F-A49E-F576-57170CB9E8A6}"/>
                </a:ext>
              </a:extLst>
            </p:cNvPr>
            <p:cNvSpPr txBox="1"/>
            <p:nvPr/>
          </p:nvSpPr>
          <p:spPr>
            <a:xfrm>
              <a:off x="1792457" y="3416563"/>
              <a:ext cx="1040100" cy="3877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0000"/>
                </a:lnSpc>
                <a:spcBef>
                  <a:spcPts val="0"/>
                </a:spcBef>
                <a:spcAft>
                  <a:spcPts val="0"/>
                </a:spcAft>
                <a:buClr>
                  <a:srgbClr val="282828"/>
                </a:buClr>
                <a:buSzPts val="800"/>
                <a:buFontTx/>
                <a:buNone/>
                <a:tabLst/>
                <a:defRPr/>
              </a:pPr>
              <a:r>
                <a:rPr lang="en-US" sz="700">
                  <a:solidFill>
                    <a:srgbClr val="000000"/>
                  </a:solidFill>
                  <a:cs typeface="Arial" panose="020B0604020202020204" pitchFamily="34" charset="0"/>
                  <a:sym typeface="Arial"/>
                </a:rPr>
                <a:t>Send </a:t>
              </a:r>
              <a:r>
                <a:rPr kumimoji="0" lang="en-US" sz="700" b="0" i="0" u="none" strike="noStrike" kern="1200" cap="none" spc="0" normalizeH="0" baseline="0" noProof="0">
                  <a:ln>
                    <a:noFill/>
                  </a:ln>
                  <a:solidFill>
                    <a:srgbClr val="000000"/>
                  </a:solidFill>
                  <a:effectLst/>
                  <a:uLnTx/>
                  <a:uFillTx/>
                  <a:cs typeface="Arial" panose="020B0604020202020204" pitchFamily="34" charset="0"/>
                  <a:sym typeface="Arial"/>
                </a:rPr>
                <a:t>to existing known contacts to capture interest and promote the hero asset.</a:t>
              </a:r>
            </a:p>
          </p:txBody>
        </p:sp>
        <p:grpSp>
          <p:nvGrpSpPr>
            <p:cNvPr id="27" name="Group 26">
              <a:extLst>
                <a:ext uri="{FF2B5EF4-FFF2-40B4-BE49-F238E27FC236}">
                  <a16:creationId xmlns:a16="http://schemas.microsoft.com/office/drawing/2014/main" id="{A232181B-20BF-1071-23EA-30158E54E259}"/>
                </a:ext>
              </a:extLst>
            </p:cNvPr>
            <p:cNvGrpSpPr/>
            <p:nvPr/>
          </p:nvGrpSpPr>
          <p:grpSpPr>
            <a:xfrm>
              <a:off x="584200" y="3744351"/>
              <a:ext cx="1099193" cy="213087"/>
              <a:chOff x="631778" y="3186549"/>
              <a:chExt cx="1394107" cy="235274"/>
            </a:xfrm>
          </p:grpSpPr>
          <p:sp>
            <p:nvSpPr>
              <p:cNvPr id="28" name="Rectangle 27">
                <a:extLst>
                  <a:ext uri="{FF2B5EF4-FFF2-40B4-BE49-F238E27FC236}">
                    <a16:creationId xmlns:a16="http://schemas.microsoft.com/office/drawing/2014/main" id="{6CD8C5CC-5771-73AE-1877-C5ED1131E329}"/>
                  </a:ext>
                </a:extLst>
              </p:cNvPr>
              <p:cNvSpPr/>
              <p:nvPr/>
            </p:nvSpPr>
            <p:spPr bwMode="auto">
              <a:xfrm>
                <a:off x="631778" y="3186549"/>
                <a:ext cx="1394107" cy="235274"/>
              </a:xfrm>
              <a:prstGeom prst="rect">
                <a:avLst/>
              </a:prstGeom>
              <a:solidFill>
                <a:schemeClr val="accent1">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9" name="TextBox 28">
                <a:extLst>
                  <a:ext uri="{FF2B5EF4-FFF2-40B4-BE49-F238E27FC236}">
                    <a16:creationId xmlns:a16="http://schemas.microsoft.com/office/drawing/2014/main" id="{C97610C6-4FF7-A102-E918-B4C8E1BB823D}"/>
                  </a:ext>
                </a:extLst>
              </p:cNvPr>
              <p:cNvSpPr txBox="1"/>
              <p:nvPr/>
            </p:nvSpPr>
            <p:spPr>
              <a:xfrm>
                <a:off x="887346" y="3249620"/>
                <a:ext cx="896524" cy="152920"/>
              </a:xfrm>
              <a:prstGeom prst="rect">
                <a:avLst/>
              </a:prstGeom>
              <a:noFill/>
            </p:spPr>
            <p:txBody>
              <a:bodyPr wrap="square" lIns="0" tIns="0" rIns="0" bIns="0" rtlCol="0" anchor="t">
                <a:spAutoFit/>
              </a:bodyPr>
              <a:lstStyle/>
              <a:p>
                <a:pPr algn="ctr"/>
                <a:r>
                  <a:rPr lang="en-US" sz="900" dirty="0">
                    <a:latin typeface="+mj-lt"/>
                  </a:rPr>
                  <a:t>Promo email</a:t>
                </a:r>
              </a:p>
            </p:txBody>
          </p:sp>
        </p:grpSp>
        <p:sp>
          <p:nvSpPr>
            <p:cNvPr id="30" name="Google Shape;597;p2">
              <a:extLst>
                <a:ext uri="{FF2B5EF4-FFF2-40B4-BE49-F238E27FC236}">
                  <a16:creationId xmlns:a16="http://schemas.microsoft.com/office/drawing/2014/main" id="{636F29FD-6A83-CE33-7659-55A2370D30D7}"/>
                </a:ext>
              </a:extLst>
            </p:cNvPr>
            <p:cNvSpPr txBox="1"/>
            <p:nvPr/>
          </p:nvSpPr>
          <p:spPr>
            <a:xfrm>
              <a:off x="1797534" y="5726993"/>
              <a:ext cx="921620" cy="29084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0000"/>
                </a:lnSpc>
                <a:spcBef>
                  <a:spcPts val="0"/>
                </a:spcBef>
                <a:spcAft>
                  <a:spcPts val="0"/>
                </a:spcAft>
                <a:buClr>
                  <a:srgbClr val="282828"/>
                </a:buClr>
                <a:buSzPts val="800"/>
                <a:buFont typeface="Arial"/>
                <a:buNone/>
                <a:tabLst/>
                <a:defRPr/>
              </a:pPr>
              <a:r>
                <a:rPr kumimoji="0" lang="en-US" sz="700" b="0" i="0" u="none" strike="noStrike" kern="1200" cap="none" spc="0" normalizeH="0" baseline="0" noProof="0" dirty="0">
                  <a:ln>
                    <a:noFill/>
                  </a:ln>
                  <a:solidFill>
                    <a:srgbClr val="000000"/>
                  </a:solidFill>
                  <a:effectLst/>
                  <a:uLnTx/>
                  <a:uFillTx/>
                  <a:cs typeface="Arial" panose="020B0604020202020204" pitchFamily="34" charset="0"/>
                  <a:sym typeface="Arial"/>
                </a:rPr>
                <a:t>Paid and organic social ads drive traffic to the hero asset.​</a:t>
              </a:r>
            </a:p>
          </p:txBody>
        </p:sp>
        <p:grpSp>
          <p:nvGrpSpPr>
            <p:cNvPr id="31" name="Group 30">
              <a:extLst>
                <a:ext uri="{FF2B5EF4-FFF2-40B4-BE49-F238E27FC236}">
                  <a16:creationId xmlns:a16="http://schemas.microsoft.com/office/drawing/2014/main" id="{084452CF-199E-FEA1-B868-5E5C727D72BD}"/>
                </a:ext>
              </a:extLst>
            </p:cNvPr>
            <p:cNvGrpSpPr/>
            <p:nvPr/>
          </p:nvGrpSpPr>
          <p:grpSpPr>
            <a:xfrm>
              <a:off x="605578" y="5926755"/>
              <a:ext cx="1067512" cy="357202"/>
              <a:chOff x="651182" y="2845472"/>
              <a:chExt cx="1361373" cy="235274"/>
            </a:xfrm>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2D081803-75FD-3A66-6A40-827B5EA962C4}"/>
                  </a:ext>
                </a:extLst>
              </p:cNvPr>
              <p:cNvSpPr/>
              <p:nvPr/>
            </p:nvSpPr>
            <p:spPr bwMode="auto">
              <a:xfrm>
                <a:off x="651182" y="2845472"/>
                <a:ext cx="1361373" cy="235274"/>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3" name="TextBox 32">
                <a:extLst>
                  <a:ext uri="{FF2B5EF4-FFF2-40B4-BE49-F238E27FC236}">
                    <a16:creationId xmlns:a16="http://schemas.microsoft.com/office/drawing/2014/main" id="{66BACD08-7466-F12C-C2F2-4C5DBF71902A}"/>
                  </a:ext>
                </a:extLst>
              </p:cNvPr>
              <p:cNvSpPr txBox="1"/>
              <p:nvPr/>
            </p:nvSpPr>
            <p:spPr>
              <a:xfrm>
                <a:off x="887347" y="2864071"/>
                <a:ext cx="896523" cy="182447"/>
              </a:xfrm>
              <a:prstGeom prst="rect">
                <a:avLst/>
              </a:prstGeom>
              <a:noFill/>
            </p:spPr>
            <p:txBody>
              <a:bodyPr wrap="square" lIns="0" tIns="0" rIns="0" bIns="0" rtlCol="0">
                <a:spAutoFit/>
              </a:bodyPr>
              <a:lstStyle/>
              <a:p>
                <a:pPr algn="ctr"/>
                <a:r>
                  <a:rPr lang="en-US" sz="900" dirty="0">
                    <a:latin typeface="+mj-lt"/>
                  </a:rPr>
                  <a:t>Paid/Organic Social Ad</a:t>
                </a:r>
              </a:p>
            </p:txBody>
          </p:sp>
        </p:grpSp>
        <p:sp>
          <p:nvSpPr>
            <p:cNvPr id="34" name="Google Shape;597;p2">
              <a:extLst>
                <a:ext uri="{FF2B5EF4-FFF2-40B4-BE49-F238E27FC236}">
                  <a16:creationId xmlns:a16="http://schemas.microsoft.com/office/drawing/2014/main" id="{B07FB9FC-5412-F721-A995-906E1F3C774B}"/>
                </a:ext>
              </a:extLst>
            </p:cNvPr>
            <p:cNvSpPr txBox="1"/>
            <p:nvPr/>
          </p:nvSpPr>
          <p:spPr>
            <a:xfrm>
              <a:off x="1809848" y="4760296"/>
              <a:ext cx="1112798" cy="29084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0000"/>
                </a:lnSpc>
                <a:spcBef>
                  <a:spcPts val="0"/>
                </a:spcBef>
                <a:spcAft>
                  <a:spcPts val="0"/>
                </a:spcAft>
                <a:buClr>
                  <a:srgbClr val="282828"/>
                </a:buClr>
                <a:buSzPts val="800"/>
                <a:buFont typeface="Arial"/>
                <a:buNone/>
                <a:tabLst/>
                <a:defRPr/>
              </a:pPr>
              <a:r>
                <a:rPr kumimoji="0" lang="en-US" sz="700" b="0" i="0" u="none" strike="noStrike" kern="1200" cap="none" spc="0" normalizeH="0" baseline="0" noProof="0" dirty="0">
                  <a:ln>
                    <a:noFill/>
                  </a:ln>
                  <a:solidFill>
                    <a:srgbClr val="000000"/>
                  </a:solidFill>
                  <a:effectLst/>
                  <a:uLnTx/>
                  <a:uFillTx/>
                  <a:cs typeface="Arial" panose="020B0604020202020204" pitchFamily="34" charset="0"/>
                  <a:sym typeface="Arial"/>
                </a:rPr>
                <a:t>Static banners generate and drive traffic to the hero asset.​</a:t>
              </a:r>
            </a:p>
          </p:txBody>
        </p:sp>
        <p:grpSp>
          <p:nvGrpSpPr>
            <p:cNvPr id="36" name="Group 35">
              <a:extLst>
                <a:ext uri="{FF2B5EF4-FFF2-40B4-BE49-F238E27FC236}">
                  <a16:creationId xmlns:a16="http://schemas.microsoft.com/office/drawing/2014/main" id="{E97848CD-F6EE-D0BC-FF13-D6771F17DB80}"/>
                </a:ext>
              </a:extLst>
            </p:cNvPr>
            <p:cNvGrpSpPr/>
            <p:nvPr/>
          </p:nvGrpSpPr>
          <p:grpSpPr>
            <a:xfrm>
              <a:off x="605290" y="4976659"/>
              <a:ext cx="1073932" cy="212328"/>
              <a:chOff x="651182" y="3118596"/>
              <a:chExt cx="1361373" cy="235274"/>
            </a:xfrm>
          </p:grpSpPr>
          <p:sp>
            <p:nvSpPr>
              <p:cNvPr id="37" name="Rectangle 36">
                <a:extLst>
                  <a:ext uri="{FF2B5EF4-FFF2-40B4-BE49-F238E27FC236}">
                    <a16:creationId xmlns:a16="http://schemas.microsoft.com/office/drawing/2014/main" id="{88E9EAE0-12D3-B90B-77F5-C1FC2D156A59}"/>
                  </a:ext>
                </a:extLst>
              </p:cNvPr>
              <p:cNvSpPr/>
              <p:nvPr/>
            </p:nvSpPr>
            <p:spPr bwMode="auto">
              <a:xfrm>
                <a:off x="651182" y="3118596"/>
                <a:ext cx="1361373" cy="235274"/>
              </a:xfrm>
              <a:prstGeom prst="rect">
                <a:avLst/>
              </a:prstGeom>
              <a:solidFill>
                <a:schemeClr val="accent1">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8" name="TextBox 37">
                <a:extLst>
                  <a:ext uri="{FF2B5EF4-FFF2-40B4-BE49-F238E27FC236}">
                    <a16:creationId xmlns:a16="http://schemas.microsoft.com/office/drawing/2014/main" id="{B6325CF2-7708-9F60-BBF9-966F1C9EF381}"/>
                  </a:ext>
                </a:extLst>
              </p:cNvPr>
              <p:cNvSpPr txBox="1"/>
              <p:nvPr/>
            </p:nvSpPr>
            <p:spPr>
              <a:xfrm>
                <a:off x="816083" y="3174775"/>
                <a:ext cx="967787" cy="153466"/>
              </a:xfrm>
              <a:prstGeom prst="rect">
                <a:avLst/>
              </a:prstGeom>
              <a:noFill/>
            </p:spPr>
            <p:txBody>
              <a:bodyPr wrap="square" lIns="0" tIns="0" rIns="0" bIns="0" rtlCol="0">
                <a:spAutoFit/>
              </a:bodyPr>
              <a:lstStyle/>
              <a:p>
                <a:pPr algn="ctr"/>
                <a:r>
                  <a:rPr lang="en-US" sz="900" dirty="0">
                    <a:latin typeface="+mj-lt"/>
                  </a:rPr>
                  <a:t>Static Banner</a:t>
                </a:r>
              </a:p>
            </p:txBody>
          </p:sp>
        </p:grpSp>
        <p:cxnSp>
          <p:nvCxnSpPr>
            <p:cNvPr id="39" name="Google Shape;604;p2">
              <a:extLst>
                <a:ext uri="{FF2B5EF4-FFF2-40B4-BE49-F238E27FC236}">
                  <a16:creationId xmlns:a16="http://schemas.microsoft.com/office/drawing/2014/main" id="{C507C0DD-BE61-4759-7060-A360FD999CA4}"/>
                </a:ext>
              </a:extLst>
            </p:cNvPr>
            <p:cNvCxnSpPr>
              <a:cxnSpLocks/>
            </p:cNvCxnSpPr>
            <p:nvPr/>
          </p:nvCxnSpPr>
          <p:spPr>
            <a:xfrm>
              <a:off x="1797534" y="5090097"/>
              <a:ext cx="1067512" cy="1"/>
            </a:xfrm>
            <a:prstGeom prst="straightConnector1">
              <a:avLst/>
            </a:prstGeom>
            <a:noFill/>
            <a:ln w="9525" cap="flat" cmpd="sng">
              <a:solidFill>
                <a:schemeClr val="accent1">
                  <a:lumMod val="60000"/>
                  <a:lumOff val="40000"/>
                </a:schemeClr>
              </a:solidFill>
              <a:prstDash val="solid"/>
              <a:miter lim="800000"/>
              <a:headEnd type="none" w="sm" len="sm"/>
              <a:tailEnd type="triangle" w="med" len="med"/>
            </a:ln>
          </p:spPr>
        </p:cxnSp>
        <p:cxnSp>
          <p:nvCxnSpPr>
            <p:cNvPr id="40" name="Google Shape;604;p2">
              <a:extLst>
                <a:ext uri="{FF2B5EF4-FFF2-40B4-BE49-F238E27FC236}">
                  <a16:creationId xmlns:a16="http://schemas.microsoft.com/office/drawing/2014/main" id="{326992B6-08C2-D85A-9468-DE0B94D3335C}"/>
                </a:ext>
              </a:extLst>
            </p:cNvPr>
            <p:cNvCxnSpPr>
              <a:cxnSpLocks/>
            </p:cNvCxnSpPr>
            <p:nvPr/>
          </p:nvCxnSpPr>
          <p:spPr>
            <a:xfrm>
              <a:off x="1789249" y="6082720"/>
              <a:ext cx="1067512" cy="1"/>
            </a:xfrm>
            <a:prstGeom prst="straightConnector1">
              <a:avLst/>
            </a:prstGeom>
            <a:noFill/>
            <a:ln w="9525" cap="flat" cmpd="sng">
              <a:solidFill>
                <a:schemeClr val="accent1">
                  <a:lumMod val="60000"/>
                  <a:lumOff val="40000"/>
                </a:schemeClr>
              </a:solidFill>
              <a:prstDash val="solid"/>
              <a:miter lim="800000"/>
              <a:headEnd type="none" w="sm" len="sm"/>
              <a:tailEnd type="triangle" w="med" len="med"/>
            </a:ln>
          </p:spPr>
        </p:cxnSp>
        <p:sp>
          <p:nvSpPr>
            <p:cNvPr id="54" name="Google Shape;606;p2">
              <a:extLst>
                <a:ext uri="{FF2B5EF4-FFF2-40B4-BE49-F238E27FC236}">
                  <a16:creationId xmlns:a16="http://schemas.microsoft.com/office/drawing/2014/main" id="{5705FD3F-BC6F-85C8-2500-0E82FD1992FE}"/>
                </a:ext>
              </a:extLst>
            </p:cNvPr>
            <p:cNvSpPr/>
            <p:nvPr/>
          </p:nvSpPr>
          <p:spPr>
            <a:xfrm rot="5400000">
              <a:off x="1567368" y="4208098"/>
              <a:ext cx="3158351" cy="268587"/>
            </a:xfrm>
            <a:prstGeom prst="triangle">
              <a:avLst>
                <a:gd name="adj" fmla="val 50000"/>
              </a:avLst>
            </a:prstGeom>
            <a:solidFill>
              <a:srgbClr val="EAE4D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endParaRPr kumimoji="0" lang="en-US" sz="1867" b="0" i="0" u="none" strike="noStrike" kern="1200" cap="none" spc="0" normalizeH="0" baseline="0" noProof="0">
                <a:ln>
                  <a:noFill/>
                </a:ln>
                <a:solidFill>
                  <a:srgbClr val="FFFFFF"/>
                </a:solidFill>
                <a:effectLst/>
                <a:uLnTx/>
                <a:uFillTx/>
                <a:latin typeface="Segoe UI"/>
                <a:ea typeface="Arial"/>
                <a:cs typeface="Arial" panose="020B0604020202020204" pitchFamily="34" charset="0"/>
                <a:sym typeface="Arial"/>
              </a:endParaRPr>
            </a:p>
          </p:txBody>
        </p:sp>
      </p:grpSp>
      <p:grpSp>
        <p:nvGrpSpPr>
          <p:cNvPr id="71" name="Group 70" descr="Acquisition materials: Gated landing page, and IDC InfoBrief: Transforming Healthcare: The Four Cornerstones of Clinical Analytics.">
            <a:extLst>
              <a:ext uri="{FF2B5EF4-FFF2-40B4-BE49-F238E27FC236}">
                <a16:creationId xmlns:a16="http://schemas.microsoft.com/office/drawing/2014/main" id="{67CAE03B-3C7E-C1C4-0F65-4CAB6D2F5022}"/>
              </a:ext>
            </a:extLst>
          </p:cNvPr>
          <p:cNvGrpSpPr/>
          <p:nvPr/>
        </p:nvGrpSpPr>
        <p:grpSpPr>
          <a:xfrm>
            <a:off x="3555814" y="2017050"/>
            <a:ext cx="2439486" cy="1786301"/>
            <a:chOff x="3558884" y="2587009"/>
            <a:chExt cx="2439486" cy="1786301"/>
          </a:xfrm>
        </p:grpSpPr>
        <p:cxnSp>
          <p:nvCxnSpPr>
            <p:cNvPr id="97" name="Google Shape;588;p2">
              <a:extLst>
                <a:ext uri="{FF2B5EF4-FFF2-40B4-BE49-F238E27FC236}">
                  <a16:creationId xmlns:a16="http://schemas.microsoft.com/office/drawing/2014/main" id="{087C5224-70DE-4613-E699-439D07908EE7}"/>
                </a:ext>
              </a:extLst>
            </p:cNvPr>
            <p:cNvCxnSpPr>
              <a:cxnSpLocks/>
              <a:stCxn id="225" idx="3"/>
              <a:endCxn id="99" idx="1"/>
            </p:cNvCxnSpPr>
            <p:nvPr/>
          </p:nvCxnSpPr>
          <p:spPr>
            <a:xfrm flipV="1">
              <a:off x="5326879" y="2587009"/>
              <a:ext cx="671491" cy="1447757"/>
            </a:xfrm>
            <a:prstGeom prst="bentConnector3">
              <a:avLst>
                <a:gd name="adj1" fmla="val 50000"/>
              </a:avLst>
            </a:prstGeom>
            <a:noFill/>
            <a:ln w="9525" cap="flat" cmpd="sng">
              <a:solidFill>
                <a:schemeClr val="accent2"/>
              </a:solidFill>
              <a:prstDash val="solid"/>
              <a:round/>
              <a:headEnd type="none" w="sm" len="sm"/>
              <a:tailEnd type="triangle" w="med" len="med"/>
            </a:ln>
          </p:spPr>
        </p:cxnSp>
        <p:sp>
          <p:nvSpPr>
            <p:cNvPr id="225" name="Google Shape;601;p2">
              <a:extLst>
                <a:ext uri="{FF2B5EF4-FFF2-40B4-BE49-F238E27FC236}">
                  <a16:creationId xmlns:a16="http://schemas.microsoft.com/office/drawing/2014/main" id="{53E1F4B0-202C-85F9-4827-5A2B9A29D496}"/>
                </a:ext>
              </a:extLst>
            </p:cNvPr>
            <p:cNvSpPr/>
            <p:nvPr/>
          </p:nvSpPr>
          <p:spPr>
            <a:xfrm>
              <a:off x="3558884" y="3696222"/>
              <a:ext cx="1767995" cy="67708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txBody>
            <a:bodyPr spcFirstLastPara="1" wrap="square" lIns="121900" tIns="60950" rIns="121900" bIns="60950" anchor="ctr" anchorCtr="0">
              <a:spAutoFit/>
            </a:bodyPr>
            <a:lstStyle/>
            <a:p>
              <a:pPr algn="l"/>
              <a:r>
                <a:rPr lang="en-US" sz="900" b="1" i="0" dirty="0">
                  <a:solidFill>
                    <a:schemeClr val="bg1"/>
                  </a:solidFill>
                  <a:effectLst/>
                  <a:latin typeface="Segoe UI" panose="020B0502040204020203" pitchFamily="34" charset="0"/>
                </a:rPr>
                <a:t>Work Trend Index Special Report: </a:t>
              </a:r>
              <a:r>
                <a:rPr lang="en-US" sz="900" b="0" i="0" dirty="0">
                  <a:solidFill>
                    <a:schemeClr val="bg1"/>
                  </a:solidFill>
                  <a:effectLst/>
                  <a:latin typeface="Segoe UI" panose="020B0502040204020203" pitchFamily="34" charset="0"/>
                  <a:hlinkClick r:id="rId3">
                    <a:extLst>
                      <a:ext uri="{A12FA001-AC4F-418D-AE19-62706E023703}">
                        <ahyp:hlinkClr xmlns:ahyp="http://schemas.microsoft.com/office/drawing/2018/hyperlinkcolor" val="tx"/>
                      </a:ext>
                    </a:extLst>
                  </a:hlinkClick>
                </a:rPr>
                <a:t>What Can Copilot’s Earliest Users Teach Us About Generative AI at Work?</a:t>
              </a:r>
              <a:endParaRPr lang="en-US" sz="900" b="0" i="0" dirty="0">
                <a:solidFill>
                  <a:schemeClr val="bg1"/>
                </a:solidFill>
                <a:effectLst/>
                <a:latin typeface="Segoe UI" panose="020B0502040204020203" pitchFamily="34" charset="0"/>
              </a:endParaRPr>
            </a:p>
          </p:txBody>
        </p:sp>
      </p:grpSp>
      <p:grpSp>
        <p:nvGrpSpPr>
          <p:cNvPr id="72" name="Group 71" descr="A collection of nurture emails for the consideration process. These include: Email number one, receive the infographic titled &quot;Transform Healthcare Using AI-driven Insights.&quot; If they do not contact sales, follow-up with nurture email number two, with a one-pager titled, &quot;Improving Healthcare Outcomes.&quot; If they still don't contact sales, then follow-up with nurture email number three, sharing another one-pager, titled &quot;Unify Healthcare Data.&quot; A final nurture shares a datasheet titled &quot;Microsoft Cloud for Healthcare.&quot; ">
            <a:extLst>
              <a:ext uri="{FF2B5EF4-FFF2-40B4-BE49-F238E27FC236}">
                <a16:creationId xmlns:a16="http://schemas.microsoft.com/office/drawing/2014/main" id="{A19183FD-0830-D024-FFC4-715A3F76905D}"/>
              </a:ext>
            </a:extLst>
          </p:cNvPr>
          <p:cNvGrpSpPr/>
          <p:nvPr/>
        </p:nvGrpSpPr>
        <p:grpSpPr>
          <a:xfrm>
            <a:off x="5971244" y="1878560"/>
            <a:ext cx="3300375" cy="4374155"/>
            <a:chOff x="6154608" y="2457297"/>
            <a:chExt cx="3135622" cy="4374155"/>
          </a:xfrm>
          <a:effectLst>
            <a:outerShdw blurRad="50800" dist="38100" dir="2700000" algn="tl" rotWithShape="0">
              <a:prstClr val="black">
                <a:alpha val="40000"/>
              </a:prstClr>
            </a:outerShdw>
          </a:effectLst>
        </p:grpSpPr>
        <p:sp>
          <p:nvSpPr>
            <p:cNvPr id="99" name="Google Shape;596;p2">
              <a:extLst>
                <a:ext uri="{FF2B5EF4-FFF2-40B4-BE49-F238E27FC236}">
                  <a16:creationId xmlns:a16="http://schemas.microsoft.com/office/drawing/2014/main" id="{6BD3EE3F-14BE-AC88-D3CA-A3FF6E58C84E}"/>
                </a:ext>
              </a:extLst>
            </p:cNvPr>
            <p:cNvSpPr/>
            <p:nvPr/>
          </p:nvSpPr>
          <p:spPr>
            <a:xfrm>
              <a:off x="6177463" y="2457297"/>
              <a:ext cx="1386513" cy="276979"/>
            </a:xfrm>
            <a:prstGeom prst="rect">
              <a:avLst/>
            </a:prstGeom>
            <a:solidFill>
              <a:srgbClr val="613BA1"/>
            </a:solidFill>
            <a:ln>
              <a:noFill/>
            </a:ln>
            <a:effectLst/>
          </p:spPr>
          <p:txBody>
            <a:bodyPr spcFirstLastPara="1" wrap="square" lIns="121900" tIns="60950" rIns="121900" bIns="60950" anchor="ctr"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00" b="0" i="0" u="none" strike="noStrike" kern="1200" cap="none" spc="0" normalizeH="0" baseline="0" noProof="0" dirty="0">
                  <a:ln>
                    <a:noFill/>
                  </a:ln>
                  <a:solidFill>
                    <a:srgbClr val="FFFFFF"/>
                  </a:solidFill>
                  <a:effectLst/>
                  <a:uLnTx/>
                  <a:uFillTx/>
                  <a:latin typeface="Segoe UI Semibold"/>
                  <a:ea typeface="Arial"/>
                  <a:cs typeface="Arial" panose="020B0604020202020204" pitchFamily="34" charset="0"/>
                  <a:sym typeface="Arial"/>
                </a:rPr>
                <a:t>Email nurture series</a:t>
              </a:r>
            </a:p>
          </p:txBody>
        </p:sp>
        <p:sp>
          <p:nvSpPr>
            <p:cNvPr id="144" name="Google Shape;561;p2">
              <a:extLst>
                <a:ext uri="{FF2B5EF4-FFF2-40B4-BE49-F238E27FC236}">
                  <a16:creationId xmlns:a16="http://schemas.microsoft.com/office/drawing/2014/main" id="{F259EBCE-59E5-E3D8-B5A1-C98FD4639121}"/>
                </a:ext>
              </a:extLst>
            </p:cNvPr>
            <p:cNvSpPr txBox="1"/>
            <p:nvPr/>
          </p:nvSpPr>
          <p:spPr>
            <a:xfrm>
              <a:off x="6171316" y="2794316"/>
              <a:ext cx="969264" cy="215444"/>
            </a:xfrm>
            <a:prstGeom prst="rect">
              <a:avLst/>
            </a:prstGeom>
            <a:noFill/>
            <a:ln>
              <a:noFill/>
            </a:ln>
          </p:spPr>
          <p:txBody>
            <a:bodyPr spcFirstLastPara="1" wrap="square" lIns="0" tIns="0" rIns="0" bIns="45720" anchor="t" anchorCtr="0">
              <a:spAutoFit/>
            </a:bodyPr>
            <a:lstStyle/>
            <a:p>
              <a:pPr marL="0" marR="0" lvl="0" indent="0" algn="l" defTabSz="914400" rtl="0" eaLnBrk="1" fontAlgn="auto" latinLnBrk="0" hangingPunct="1">
                <a:lnSpc>
                  <a:spcPct val="100000"/>
                </a:lnSpc>
                <a:spcBef>
                  <a:spcPts val="0"/>
                </a:spcBef>
                <a:spcAft>
                  <a:spcPts val="0"/>
                </a:spcAft>
                <a:buClr>
                  <a:srgbClr val="0078D4"/>
                </a:buClr>
                <a:buSzPts val="800"/>
                <a:buFont typeface="Arial"/>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Arial"/>
                  <a:cs typeface="Segoe UI Semibold" panose="020B0702040204020203" pitchFamily="34" charset="0"/>
                  <a:sym typeface="Arial"/>
                </a:rPr>
                <a:t>Email #1</a:t>
              </a:r>
            </a:p>
          </p:txBody>
        </p:sp>
        <p:cxnSp>
          <p:nvCxnSpPr>
            <p:cNvPr id="145" name="Google Shape;562;p2">
              <a:extLst>
                <a:ext uri="{FF2B5EF4-FFF2-40B4-BE49-F238E27FC236}">
                  <a16:creationId xmlns:a16="http://schemas.microsoft.com/office/drawing/2014/main" id="{B2822033-5555-AD1A-4112-34C6D19C73DA}"/>
                </a:ext>
              </a:extLst>
            </p:cNvPr>
            <p:cNvCxnSpPr>
              <a:cxnSpLocks/>
            </p:cNvCxnSpPr>
            <p:nvPr/>
          </p:nvCxnSpPr>
          <p:spPr>
            <a:xfrm>
              <a:off x="6649545" y="3567194"/>
              <a:ext cx="0" cy="275613"/>
            </a:xfrm>
            <a:prstGeom prst="straightConnector1">
              <a:avLst/>
            </a:prstGeom>
            <a:noFill/>
            <a:ln w="9525" cap="flat" cmpd="sng">
              <a:solidFill>
                <a:schemeClr val="accent3"/>
              </a:solidFill>
              <a:prstDash val="solid"/>
              <a:round/>
              <a:headEnd type="none" w="sm" len="sm"/>
              <a:tailEnd type="triangle" w="med" len="med"/>
            </a:ln>
          </p:spPr>
        </p:cxnSp>
        <p:sp>
          <p:nvSpPr>
            <p:cNvPr id="146" name="Google Shape;567;p2">
              <a:extLst>
                <a:ext uri="{FF2B5EF4-FFF2-40B4-BE49-F238E27FC236}">
                  <a16:creationId xmlns:a16="http://schemas.microsoft.com/office/drawing/2014/main" id="{255426FA-DFE0-83DF-1D9B-E78172AEAE2A}"/>
                </a:ext>
              </a:extLst>
            </p:cNvPr>
            <p:cNvSpPr txBox="1"/>
            <p:nvPr/>
          </p:nvSpPr>
          <p:spPr>
            <a:xfrm>
              <a:off x="7781300" y="3468738"/>
              <a:ext cx="469713" cy="182880"/>
            </a:xfrm>
            <a:prstGeom prst="rect">
              <a:avLst/>
            </a:prstGeom>
            <a:noFill/>
            <a:ln>
              <a:noFill/>
            </a:ln>
          </p:spPr>
          <p:txBody>
            <a:bodyPr spcFirstLastPara="1" wrap="square" lIns="18288" tIns="18288" rIns="18288" bIns="18288" anchor="t"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Yes</a:t>
              </a:r>
              <a:endParaRPr kumimoji="0" lang="en-US" sz="1067"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147" name="Google Shape;568;p2">
              <a:extLst>
                <a:ext uri="{FF2B5EF4-FFF2-40B4-BE49-F238E27FC236}">
                  <a16:creationId xmlns:a16="http://schemas.microsoft.com/office/drawing/2014/main" id="{AF56D3D1-1FDC-1AE6-FAEA-C85E9C8BAAFD}"/>
                </a:ext>
              </a:extLst>
            </p:cNvPr>
            <p:cNvSpPr txBox="1"/>
            <p:nvPr/>
          </p:nvSpPr>
          <p:spPr>
            <a:xfrm>
              <a:off x="6165428" y="3571821"/>
              <a:ext cx="391397" cy="183355"/>
            </a:xfrm>
            <a:prstGeom prst="rect">
              <a:avLst/>
            </a:prstGeom>
            <a:noFill/>
            <a:ln>
              <a:noFill/>
            </a:ln>
          </p:spPr>
          <p:txBody>
            <a:bodyPr spcFirstLastPara="1" wrap="square" lIns="0" tIns="18288" rIns="36576" bIns="18288" anchor="ctr" anchorCtr="0">
              <a:noAutofit/>
            </a:bodyPr>
            <a:lstStyle/>
            <a:p>
              <a:pPr marL="0" marR="0" lvl="0" indent="0" algn="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No</a:t>
              </a:r>
              <a:endParaRPr kumimoji="0" lang="en-US" sz="1067"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148" name="Google Shape;563;p2">
              <a:extLst>
                <a:ext uri="{FF2B5EF4-FFF2-40B4-BE49-F238E27FC236}">
                  <a16:creationId xmlns:a16="http://schemas.microsoft.com/office/drawing/2014/main" id="{3E1E2AA8-BEB9-118A-E97E-05777790D98E}"/>
                </a:ext>
              </a:extLst>
            </p:cNvPr>
            <p:cNvSpPr/>
            <p:nvPr/>
          </p:nvSpPr>
          <p:spPr>
            <a:xfrm>
              <a:off x="6171316" y="3351965"/>
              <a:ext cx="969264" cy="214861"/>
            </a:xfrm>
            <a:prstGeom prst="rect">
              <a:avLst/>
            </a:prstGeom>
            <a:noFill/>
            <a:ln w="12700" cap="flat" cmpd="sng">
              <a:solidFill>
                <a:schemeClr val="bg1">
                  <a:lumMod val="8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900" b="0" i="0" u="none" strike="noStrike" kern="1200" cap="none" spc="0" normalizeH="0" baseline="0" noProof="0">
                  <a:ln>
                    <a:noFill/>
                  </a:ln>
                  <a:solidFill>
                    <a:srgbClr val="282828"/>
                  </a:solidFill>
                  <a:effectLst/>
                  <a:uLnTx/>
                  <a:uFillTx/>
                  <a:latin typeface="Segoe UI"/>
                  <a:ea typeface="Arial"/>
                  <a:cs typeface="Arial" panose="020B0604020202020204" pitchFamily="34" charset="0"/>
                  <a:sym typeface="Arial"/>
                </a:rPr>
                <a:t>Contact sales</a:t>
              </a:r>
              <a:endParaRPr kumimoji="0" lang="en-US" sz="1200" b="0" i="0" u="none" strike="noStrike" kern="1200" cap="none" spc="0" normalizeH="0" baseline="0" noProof="0">
                <a:ln>
                  <a:noFill/>
                </a:ln>
                <a:solidFill>
                  <a:srgbClr val="333333"/>
                </a:solidFill>
                <a:effectLst/>
                <a:uLnTx/>
                <a:uFillTx/>
                <a:latin typeface="Segoe UI"/>
                <a:ea typeface="Arial"/>
                <a:cs typeface="Arial" panose="020B0604020202020204" pitchFamily="34" charset="0"/>
                <a:sym typeface="Arial"/>
              </a:endParaRPr>
            </a:p>
          </p:txBody>
        </p:sp>
        <p:sp>
          <p:nvSpPr>
            <p:cNvPr id="152" name="Google Shape;561;p2">
              <a:extLst>
                <a:ext uri="{FF2B5EF4-FFF2-40B4-BE49-F238E27FC236}">
                  <a16:creationId xmlns:a16="http://schemas.microsoft.com/office/drawing/2014/main" id="{C837B258-176B-A297-4634-72C867F0968E}"/>
                </a:ext>
              </a:extLst>
            </p:cNvPr>
            <p:cNvSpPr txBox="1"/>
            <p:nvPr/>
          </p:nvSpPr>
          <p:spPr>
            <a:xfrm>
              <a:off x="6171316" y="3786581"/>
              <a:ext cx="969264" cy="215444"/>
            </a:xfrm>
            <a:prstGeom prst="rect">
              <a:avLst/>
            </a:prstGeom>
            <a:noFill/>
            <a:ln>
              <a:noFill/>
            </a:ln>
          </p:spPr>
          <p:txBody>
            <a:bodyPr spcFirstLastPara="1" wrap="square" lIns="0" tIns="0" rIns="0" bIns="45720" anchor="t" anchorCtr="0">
              <a:spAutoFit/>
            </a:bodyPr>
            <a:lstStyle/>
            <a:p>
              <a:pPr marL="0" marR="0" lvl="0" indent="0" algn="l" defTabSz="914400" rtl="0" eaLnBrk="1" fontAlgn="auto" latinLnBrk="0" hangingPunct="1">
                <a:lnSpc>
                  <a:spcPct val="100000"/>
                </a:lnSpc>
                <a:spcBef>
                  <a:spcPts val="0"/>
                </a:spcBef>
                <a:spcAft>
                  <a:spcPts val="0"/>
                </a:spcAft>
                <a:buClr>
                  <a:srgbClr val="0078D4"/>
                </a:buClr>
                <a:buSzPts val="800"/>
                <a:buFont typeface="Arial"/>
                <a:buNone/>
                <a:tabLst/>
                <a:defRPr/>
              </a:pPr>
              <a:r>
                <a:rPr kumimoji="0" lang="en-US" sz="1100" b="0" i="0" u="none" strike="noStrike" kern="1200" cap="none" spc="0" normalizeH="0" baseline="0" noProof="0" dirty="0">
                  <a:ln>
                    <a:noFill/>
                  </a:ln>
                  <a:solidFill>
                    <a:srgbClr val="000000"/>
                  </a:solidFill>
                  <a:effectLst/>
                  <a:uLnTx/>
                  <a:uFillTx/>
                  <a:latin typeface="Segoe UI Semibold" panose="020B0702040204020203" pitchFamily="34" charset="0"/>
                  <a:ea typeface="Arial"/>
                  <a:cs typeface="Segoe UI Semibold" panose="020B0702040204020203" pitchFamily="34" charset="0"/>
                  <a:sym typeface="Arial"/>
                </a:rPr>
                <a:t>Email #2</a:t>
              </a:r>
            </a:p>
          </p:txBody>
        </p:sp>
        <p:cxnSp>
          <p:nvCxnSpPr>
            <p:cNvPr id="153" name="Google Shape;562;p2">
              <a:extLst>
                <a:ext uri="{FF2B5EF4-FFF2-40B4-BE49-F238E27FC236}">
                  <a16:creationId xmlns:a16="http://schemas.microsoft.com/office/drawing/2014/main" id="{2C9FC7D3-465E-67A1-06ED-D717D34B0A2E}"/>
                </a:ext>
              </a:extLst>
            </p:cNvPr>
            <p:cNvCxnSpPr>
              <a:cxnSpLocks/>
            </p:cNvCxnSpPr>
            <p:nvPr/>
          </p:nvCxnSpPr>
          <p:spPr>
            <a:xfrm>
              <a:off x="6649545" y="4537694"/>
              <a:ext cx="6404" cy="197375"/>
            </a:xfrm>
            <a:prstGeom prst="straightConnector1">
              <a:avLst/>
            </a:prstGeom>
            <a:noFill/>
            <a:ln w="9525" cap="flat" cmpd="sng">
              <a:solidFill>
                <a:schemeClr val="accent3"/>
              </a:solidFill>
              <a:prstDash val="solid"/>
              <a:round/>
              <a:headEnd type="none" w="sm" len="sm"/>
              <a:tailEnd type="triangle" w="med" len="med"/>
            </a:ln>
          </p:spPr>
        </p:cxnSp>
        <p:sp>
          <p:nvSpPr>
            <p:cNvPr id="154" name="Google Shape;567;p2">
              <a:extLst>
                <a:ext uri="{FF2B5EF4-FFF2-40B4-BE49-F238E27FC236}">
                  <a16:creationId xmlns:a16="http://schemas.microsoft.com/office/drawing/2014/main" id="{CD14946D-D6CA-83D6-4071-2A540BEA3DD8}"/>
                </a:ext>
              </a:extLst>
            </p:cNvPr>
            <p:cNvSpPr txBox="1"/>
            <p:nvPr/>
          </p:nvSpPr>
          <p:spPr>
            <a:xfrm>
              <a:off x="7781300" y="4394444"/>
              <a:ext cx="469713" cy="182880"/>
            </a:xfrm>
            <a:prstGeom prst="rect">
              <a:avLst/>
            </a:prstGeom>
            <a:noFill/>
            <a:ln>
              <a:noFill/>
            </a:ln>
          </p:spPr>
          <p:txBody>
            <a:bodyPr spcFirstLastPara="1" wrap="square" lIns="18288" tIns="18288" rIns="18288" bIns="18288" anchor="t"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Yes</a:t>
              </a:r>
              <a:endParaRPr kumimoji="0" lang="en-US" sz="1067"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155" name="Google Shape;568;p2">
              <a:extLst>
                <a:ext uri="{FF2B5EF4-FFF2-40B4-BE49-F238E27FC236}">
                  <a16:creationId xmlns:a16="http://schemas.microsoft.com/office/drawing/2014/main" id="{BD21BE05-E780-2693-6734-BA8B1383476D}"/>
                </a:ext>
              </a:extLst>
            </p:cNvPr>
            <p:cNvSpPr txBox="1"/>
            <p:nvPr/>
          </p:nvSpPr>
          <p:spPr>
            <a:xfrm>
              <a:off x="6170705" y="4532065"/>
              <a:ext cx="423414" cy="170549"/>
            </a:xfrm>
            <a:prstGeom prst="rect">
              <a:avLst/>
            </a:prstGeom>
            <a:noFill/>
            <a:ln>
              <a:noFill/>
            </a:ln>
          </p:spPr>
          <p:txBody>
            <a:bodyPr spcFirstLastPara="1" wrap="square" lIns="0" tIns="18288" rIns="36576" bIns="18288" anchor="ctr" anchorCtr="0">
              <a:noAutofit/>
            </a:bodyPr>
            <a:lstStyle/>
            <a:p>
              <a:pPr marL="0" marR="0" lvl="0" indent="0" algn="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No</a:t>
              </a:r>
              <a:endParaRPr kumimoji="0" lang="en-US" sz="1067"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156" name="Google Shape;563;p2">
              <a:extLst>
                <a:ext uri="{FF2B5EF4-FFF2-40B4-BE49-F238E27FC236}">
                  <a16:creationId xmlns:a16="http://schemas.microsoft.com/office/drawing/2014/main" id="{8E4C3150-85AD-4A48-7F34-BACB7F9D956E}"/>
                </a:ext>
              </a:extLst>
            </p:cNvPr>
            <p:cNvSpPr/>
            <p:nvPr/>
          </p:nvSpPr>
          <p:spPr>
            <a:xfrm>
              <a:off x="6171316" y="4293291"/>
              <a:ext cx="969264" cy="214861"/>
            </a:xfrm>
            <a:prstGeom prst="rect">
              <a:avLst/>
            </a:prstGeom>
            <a:noFill/>
            <a:ln w="12700" cap="flat" cmpd="sng">
              <a:solidFill>
                <a:schemeClr val="bg1">
                  <a:lumMod val="8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900" b="0" i="0" u="none" strike="noStrike" kern="1200" cap="none" spc="0" normalizeH="0" baseline="0" noProof="0" dirty="0">
                  <a:ln>
                    <a:noFill/>
                  </a:ln>
                  <a:solidFill>
                    <a:srgbClr val="282828"/>
                  </a:solidFill>
                  <a:effectLst/>
                  <a:uLnTx/>
                  <a:uFillTx/>
                  <a:latin typeface="Segoe UI"/>
                  <a:ea typeface="Arial"/>
                  <a:cs typeface="Arial" panose="020B0604020202020204" pitchFamily="34" charset="0"/>
                  <a:sym typeface="Arial"/>
                </a:rPr>
                <a:t>Contact sales</a:t>
              </a:r>
              <a:endParaRPr kumimoji="0" lang="en-US" sz="1200" b="0" i="0" u="none" strike="noStrike" kern="1200" cap="none" spc="0" normalizeH="0" baseline="0" noProof="0" dirty="0">
                <a:ln>
                  <a:noFill/>
                </a:ln>
                <a:solidFill>
                  <a:srgbClr val="333333"/>
                </a:solidFill>
                <a:effectLst/>
                <a:uLnTx/>
                <a:uFillTx/>
                <a:latin typeface="Segoe UI"/>
                <a:ea typeface="Arial"/>
                <a:cs typeface="Arial" panose="020B0604020202020204" pitchFamily="34" charset="0"/>
                <a:sym typeface="Arial"/>
              </a:endParaRPr>
            </a:p>
          </p:txBody>
        </p:sp>
        <p:sp>
          <p:nvSpPr>
            <p:cNvPr id="158" name="Google Shape;561;p2">
              <a:extLst>
                <a:ext uri="{FF2B5EF4-FFF2-40B4-BE49-F238E27FC236}">
                  <a16:creationId xmlns:a16="http://schemas.microsoft.com/office/drawing/2014/main" id="{1309F855-C01D-9E91-21F4-5B45E2A987BE}"/>
                </a:ext>
              </a:extLst>
            </p:cNvPr>
            <p:cNvSpPr txBox="1"/>
            <p:nvPr/>
          </p:nvSpPr>
          <p:spPr>
            <a:xfrm>
              <a:off x="6171316" y="4753987"/>
              <a:ext cx="969264" cy="215444"/>
            </a:xfrm>
            <a:prstGeom prst="rect">
              <a:avLst/>
            </a:prstGeom>
            <a:noFill/>
            <a:ln>
              <a:noFill/>
            </a:ln>
          </p:spPr>
          <p:txBody>
            <a:bodyPr spcFirstLastPara="1" wrap="square" lIns="0" tIns="0" rIns="0" bIns="45720" anchor="t" anchorCtr="0">
              <a:spAutoFit/>
            </a:bodyPr>
            <a:lstStyle/>
            <a:p>
              <a:pPr marL="0" marR="0" lvl="0" indent="0" algn="l" defTabSz="914400" rtl="0" eaLnBrk="1" fontAlgn="auto" latinLnBrk="0" hangingPunct="1">
                <a:lnSpc>
                  <a:spcPct val="100000"/>
                </a:lnSpc>
                <a:spcBef>
                  <a:spcPts val="0"/>
                </a:spcBef>
                <a:spcAft>
                  <a:spcPts val="0"/>
                </a:spcAft>
                <a:buClr>
                  <a:srgbClr val="0078D4"/>
                </a:buClr>
                <a:buSzPts val="800"/>
                <a:buFont typeface="Arial"/>
                <a:buNone/>
                <a:tabLst/>
                <a:defRPr/>
              </a:pPr>
              <a:r>
                <a:rPr kumimoji="0" lang="en-US" sz="1100" b="0" i="0" u="none" strike="noStrike" kern="1200" cap="none" spc="0" normalizeH="0" baseline="0" noProof="0" dirty="0">
                  <a:ln>
                    <a:noFill/>
                  </a:ln>
                  <a:solidFill>
                    <a:srgbClr val="000000"/>
                  </a:solidFill>
                  <a:effectLst/>
                  <a:uLnTx/>
                  <a:uFillTx/>
                  <a:latin typeface="Segoe UI Semibold" panose="020B0702040204020203" pitchFamily="34" charset="0"/>
                  <a:ea typeface="Arial"/>
                  <a:cs typeface="Segoe UI Semibold" panose="020B0702040204020203" pitchFamily="34" charset="0"/>
                  <a:sym typeface="Arial"/>
                </a:rPr>
                <a:t>Email #3</a:t>
              </a:r>
            </a:p>
          </p:txBody>
        </p:sp>
        <p:sp>
          <p:nvSpPr>
            <p:cNvPr id="159" name="Google Shape;567;p2">
              <a:extLst>
                <a:ext uri="{FF2B5EF4-FFF2-40B4-BE49-F238E27FC236}">
                  <a16:creationId xmlns:a16="http://schemas.microsoft.com/office/drawing/2014/main" id="{0C56F5C5-F2D3-DC40-E5C2-F14968EF26C2}"/>
                </a:ext>
              </a:extLst>
            </p:cNvPr>
            <p:cNvSpPr txBox="1"/>
            <p:nvPr/>
          </p:nvSpPr>
          <p:spPr>
            <a:xfrm>
              <a:off x="7781300" y="5427031"/>
              <a:ext cx="469713" cy="182880"/>
            </a:xfrm>
            <a:prstGeom prst="rect">
              <a:avLst/>
            </a:prstGeom>
            <a:noFill/>
            <a:ln>
              <a:noFill/>
            </a:ln>
          </p:spPr>
          <p:txBody>
            <a:bodyPr spcFirstLastPara="1" wrap="square" lIns="18288" tIns="18288" rIns="18288" bIns="18288" anchor="t"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Yes</a:t>
              </a:r>
              <a:endParaRPr kumimoji="0" lang="en-US" sz="1067"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160" name="Google Shape;563;p2">
              <a:extLst>
                <a:ext uri="{FF2B5EF4-FFF2-40B4-BE49-F238E27FC236}">
                  <a16:creationId xmlns:a16="http://schemas.microsoft.com/office/drawing/2014/main" id="{2D08C799-82CC-C2E9-6633-6EEF662FCE10}"/>
                </a:ext>
              </a:extLst>
            </p:cNvPr>
            <p:cNvSpPr/>
            <p:nvPr/>
          </p:nvSpPr>
          <p:spPr>
            <a:xfrm>
              <a:off x="6171316" y="5318585"/>
              <a:ext cx="969264" cy="214861"/>
            </a:xfrm>
            <a:prstGeom prst="rect">
              <a:avLst/>
            </a:prstGeom>
            <a:noFill/>
            <a:ln w="12700" cap="flat" cmpd="sng">
              <a:solidFill>
                <a:schemeClr val="bg1">
                  <a:lumMod val="8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900" b="0" i="0" u="none" strike="noStrike" kern="1200" cap="none" spc="0" normalizeH="0" baseline="0" noProof="0" dirty="0">
                  <a:ln>
                    <a:noFill/>
                  </a:ln>
                  <a:solidFill>
                    <a:srgbClr val="282828"/>
                  </a:solidFill>
                  <a:effectLst/>
                  <a:uLnTx/>
                  <a:uFillTx/>
                  <a:latin typeface="Segoe UI"/>
                  <a:ea typeface="Arial"/>
                  <a:cs typeface="Arial" panose="020B0604020202020204" pitchFamily="34" charset="0"/>
                  <a:sym typeface="Arial"/>
                </a:rPr>
                <a:t>Contact sales</a:t>
              </a:r>
              <a:endParaRPr kumimoji="0" lang="en-US" sz="1200" b="0" i="0" u="none" strike="noStrike" kern="1200" cap="none" spc="0" normalizeH="0" baseline="0" noProof="0" dirty="0">
                <a:ln>
                  <a:noFill/>
                </a:ln>
                <a:solidFill>
                  <a:srgbClr val="333333"/>
                </a:solidFill>
                <a:effectLst/>
                <a:uLnTx/>
                <a:uFillTx/>
                <a:latin typeface="Segoe UI"/>
                <a:ea typeface="Arial"/>
                <a:cs typeface="Arial" panose="020B0604020202020204" pitchFamily="34" charset="0"/>
                <a:sym typeface="Arial"/>
              </a:endParaRPr>
            </a:p>
          </p:txBody>
        </p:sp>
        <p:sp>
          <p:nvSpPr>
            <p:cNvPr id="237" name="Google Shape;606;p2">
              <a:extLst>
                <a:ext uri="{FF2B5EF4-FFF2-40B4-BE49-F238E27FC236}">
                  <a16:creationId xmlns:a16="http://schemas.microsoft.com/office/drawing/2014/main" id="{26B36D36-0B74-689C-9512-6AAB2FFFCE5A}"/>
                </a:ext>
              </a:extLst>
            </p:cNvPr>
            <p:cNvSpPr/>
            <p:nvPr/>
          </p:nvSpPr>
          <p:spPr>
            <a:xfrm rot="5400000">
              <a:off x="7060608" y="4601830"/>
              <a:ext cx="4190657" cy="268587"/>
            </a:xfrm>
            <a:prstGeom prst="triangle">
              <a:avLst>
                <a:gd name="adj" fmla="val 50000"/>
              </a:avLst>
            </a:prstGeom>
            <a:solidFill>
              <a:srgbClr val="EAE4D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endParaRPr kumimoji="0" lang="en-US" sz="1867" b="0" i="0" u="none" strike="noStrike" kern="1200" cap="none" spc="0" normalizeH="0" baseline="0" noProof="0">
                <a:ln>
                  <a:noFill/>
                </a:ln>
                <a:solidFill>
                  <a:srgbClr val="FFFFFF"/>
                </a:solidFill>
                <a:effectLst/>
                <a:uLnTx/>
                <a:uFillTx/>
                <a:latin typeface="Segoe UI"/>
                <a:ea typeface="Arial"/>
                <a:cs typeface="Arial" panose="020B0604020202020204" pitchFamily="34" charset="0"/>
                <a:sym typeface="Arial"/>
              </a:endParaRPr>
            </a:p>
          </p:txBody>
        </p:sp>
        <p:sp>
          <p:nvSpPr>
            <p:cNvPr id="5" name="Google Shape;563;p2">
              <a:extLst>
                <a:ext uri="{FF2B5EF4-FFF2-40B4-BE49-F238E27FC236}">
                  <a16:creationId xmlns:a16="http://schemas.microsoft.com/office/drawing/2014/main" id="{1CC0FEC2-5CA6-AE30-2569-C41A20EBF560}"/>
                </a:ext>
              </a:extLst>
            </p:cNvPr>
            <p:cNvSpPr/>
            <p:nvPr/>
          </p:nvSpPr>
          <p:spPr>
            <a:xfrm>
              <a:off x="6164862" y="4919855"/>
              <a:ext cx="1817557" cy="347538"/>
            </a:xfrm>
            <a:prstGeom prst="rect">
              <a:avLst/>
            </a:prstGeom>
            <a:solidFill>
              <a:srgbClr val="613BA1"/>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Segoe UI Semilight"/>
                  <a:cs typeface="Segoe UI Semilight"/>
                </a:rPr>
                <a:t>Unlock the Full Potential of Copilot for Microsoft 365 with [Partner Name]</a:t>
              </a:r>
            </a:p>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Segoe UI Semilight"/>
                  <a:cs typeface="Segoe UI Semilight"/>
                </a:rPr>
                <a:t>CTA: Prompt Ingredients One Pager</a:t>
              </a:r>
              <a:endParaRPr kumimoji="0" lang="en-US" sz="1050" b="0" i="0" u="none" strike="noStrike" kern="1200" cap="none" spc="0" normalizeH="0" baseline="0" noProof="0" dirty="0">
                <a:ln>
                  <a:noFill/>
                </a:ln>
                <a:solidFill>
                  <a:schemeClr val="bg1"/>
                </a:solidFill>
                <a:effectLst/>
                <a:uLnTx/>
                <a:uFillTx/>
                <a:latin typeface="Segoe UI"/>
                <a:ea typeface="Arial"/>
                <a:cs typeface="Arial"/>
                <a:sym typeface="Arial"/>
              </a:endParaRPr>
            </a:p>
          </p:txBody>
        </p:sp>
        <p:sp>
          <p:nvSpPr>
            <p:cNvPr id="7" name="Google Shape;563;p2">
              <a:extLst>
                <a:ext uri="{FF2B5EF4-FFF2-40B4-BE49-F238E27FC236}">
                  <a16:creationId xmlns:a16="http://schemas.microsoft.com/office/drawing/2014/main" id="{FFA8F4E3-7350-C48A-0A51-19527A4CD2A0}"/>
                </a:ext>
              </a:extLst>
            </p:cNvPr>
            <p:cNvSpPr/>
            <p:nvPr/>
          </p:nvSpPr>
          <p:spPr>
            <a:xfrm>
              <a:off x="6175255" y="3958300"/>
              <a:ext cx="1886161" cy="323281"/>
            </a:xfrm>
            <a:prstGeom prst="rect">
              <a:avLst/>
            </a:prstGeom>
            <a:solidFill>
              <a:srgbClr val="613BA1"/>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Segoe UI Semilight"/>
                  <a:cs typeface="Segoe UI Semilight"/>
                </a:rPr>
                <a:t>Get your </a:t>
              </a:r>
              <a:r>
                <a:rPr lang="en-US" sz="700" dirty="0" err="1">
                  <a:solidFill>
                    <a:schemeClr val="bg1"/>
                  </a:solidFill>
                  <a:latin typeface="Segoe UI Semilight"/>
                  <a:cs typeface="Segoe UI Semilight"/>
                </a:rPr>
                <a:t>organisation</a:t>
              </a:r>
              <a:r>
                <a:rPr lang="en-US" sz="700" dirty="0">
                  <a:solidFill>
                    <a:schemeClr val="bg1"/>
                  </a:solidFill>
                  <a:latin typeface="Segoe UI Semilight"/>
                  <a:cs typeface="Segoe UI Semilight"/>
                </a:rPr>
                <a:t> AI-ready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Segoe UI Semibold"/>
                </a:rPr>
                <a:t>(</a:t>
              </a:r>
              <a:r>
                <a:rPr kumimoji="0" lang="en-US" sz="700" b="0" i="0" u="none" strike="noStrike" kern="1200" cap="none" spc="0" normalizeH="0" baseline="0" dirty="0">
                  <a:ln>
                    <a:noFill/>
                  </a:ln>
                  <a:solidFill>
                    <a:schemeClr val="bg1"/>
                  </a:solidFill>
                  <a:effectLst/>
                  <a:uLnTx/>
                  <a:uFillTx/>
                  <a:latin typeface="Segoe UI Semilight"/>
                  <a:cs typeface="Segoe UI Semilight"/>
                </a:rPr>
                <a:t>CTA </a:t>
              </a:r>
              <a:r>
                <a:rPr lang="en-US" sz="700" dirty="0">
                  <a:solidFill>
                    <a:schemeClr val="bg1"/>
                  </a:solidFill>
                  <a:hlinkClick r:id="rId4">
                    <a:extLst>
                      <a:ext uri="{A12FA001-AC4F-418D-AE19-62706E023703}">
                        <ahyp:hlinkClr xmlns:ahyp="http://schemas.microsoft.com/office/drawing/2018/hyperlinkcolor" val="tx"/>
                      </a:ext>
                    </a:extLst>
                  </a:hlinkClick>
                </a:rPr>
                <a:t>Copilot for Microsoft 365 Adoption Hub</a:t>
              </a:r>
              <a:endParaRPr kumimoji="0" lang="en-US" sz="700" b="0" i="0" u="none" strike="noStrike" kern="1200" cap="none" spc="0" normalizeH="0" baseline="0" noProof="0" dirty="0">
                <a:ln>
                  <a:noFill/>
                </a:ln>
                <a:solidFill>
                  <a:schemeClr val="bg1"/>
                </a:solidFill>
                <a:effectLst/>
                <a:uLnTx/>
                <a:uFillTx/>
                <a:latin typeface="Segoe UI Semibold"/>
              </a:endParaRPr>
            </a:p>
          </p:txBody>
        </p:sp>
        <p:sp>
          <p:nvSpPr>
            <p:cNvPr id="8" name="Google Shape;563;p2">
              <a:extLst>
                <a:ext uri="{FF2B5EF4-FFF2-40B4-BE49-F238E27FC236}">
                  <a16:creationId xmlns:a16="http://schemas.microsoft.com/office/drawing/2014/main" id="{4761E806-3B08-2C44-5AA5-347686574CD7}"/>
                </a:ext>
              </a:extLst>
            </p:cNvPr>
            <p:cNvSpPr/>
            <p:nvPr/>
          </p:nvSpPr>
          <p:spPr>
            <a:xfrm>
              <a:off x="6154608" y="3067182"/>
              <a:ext cx="1854952" cy="229156"/>
            </a:xfrm>
            <a:prstGeom prst="rect">
              <a:avLst/>
            </a:prstGeom>
            <a:solidFill>
              <a:srgbClr val="613BA1"/>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Embrace the AI-powered future of 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(CTA: download Infographic)</a:t>
              </a:r>
            </a:p>
          </p:txBody>
        </p:sp>
      </p:grpSp>
      <p:sp>
        <p:nvSpPr>
          <p:cNvPr id="58" name="Google Shape;601;p2">
            <a:extLst>
              <a:ext uri="{FF2B5EF4-FFF2-40B4-BE49-F238E27FC236}">
                <a16:creationId xmlns:a16="http://schemas.microsoft.com/office/drawing/2014/main" id="{2BBB3D57-5488-4915-A14A-D8AB804B50E7}"/>
              </a:ext>
            </a:extLst>
          </p:cNvPr>
          <p:cNvSpPr/>
          <p:nvPr/>
        </p:nvSpPr>
        <p:spPr>
          <a:xfrm>
            <a:off x="9424709" y="2435911"/>
            <a:ext cx="2648649" cy="284673"/>
          </a:xfrm>
          <a:prstGeom prst="rect">
            <a:avLst/>
          </a:prstGeom>
          <a:solidFill>
            <a:schemeClr val="bg2"/>
          </a:solidFill>
          <a:ln>
            <a:noFill/>
          </a:ln>
          <a:effectLst/>
        </p:spPr>
        <p:txBody>
          <a:bodyPr spcFirstLastPara="1" wrap="square" lIns="121900" tIns="60950" rIns="121900" bIns="6095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Arial"/>
                <a:cs typeface="Arial" panose="020B0604020202020204" pitchFamily="34" charset="0"/>
                <a:sym typeface="Arial"/>
              </a:rPr>
              <a:t>Sales handoff</a:t>
            </a:r>
          </a:p>
        </p:txBody>
      </p:sp>
      <p:cxnSp>
        <p:nvCxnSpPr>
          <p:cNvPr id="59" name="Google Shape;562;p2">
            <a:extLst>
              <a:ext uri="{FF2B5EF4-FFF2-40B4-BE49-F238E27FC236}">
                <a16:creationId xmlns:a16="http://schemas.microsoft.com/office/drawing/2014/main" id="{953EC6CC-4284-7D77-EE4D-405F67641CE4}"/>
              </a:ext>
            </a:extLst>
          </p:cNvPr>
          <p:cNvCxnSpPr>
            <a:cxnSpLocks/>
          </p:cNvCxnSpPr>
          <p:nvPr/>
        </p:nvCxnSpPr>
        <p:spPr>
          <a:xfrm>
            <a:off x="11401975" y="2239720"/>
            <a:ext cx="0" cy="388690"/>
          </a:xfrm>
          <a:prstGeom prst="straightConnector1">
            <a:avLst/>
          </a:prstGeom>
          <a:noFill/>
          <a:ln w="9525" cap="flat" cmpd="sng">
            <a:solidFill>
              <a:schemeClr val="bg2"/>
            </a:solidFill>
            <a:prstDash val="solid"/>
            <a:round/>
            <a:headEnd type="none" w="sm" len="sm"/>
            <a:tailEnd type="triangle" w="med" len="med"/>
          </a:ln>
        </p:spPr>
      </p:cxnSp>
      <p:sp>
        <p:nvSpPr>
          <p:cNvPr id="60" name="Google Shape;601;p2">
            <a:extLst>
              <a:ext uri="{FF2B5EF4-FFF2-40B4-BE49-F238E27FC236}">
                <a16:creationId xmlns:a16="http://schemas.microsoft.com/office/drawing/2014/main" id="{6ED9121F-3921-4416-3B3A-F1989CB9A341}"/>
              </a:ext>
            </a:extLst>
          </p:cNvPr>
          <p:cNvSpPr/>
          <p:nvPr/>
        </p:nvSpPr>
        <p:spPr>
          <a:xfrm>
            <a:off x="10878013" y="3479807"/>
            <a:ext cx="1161221" cy="538589"/>
          </a:xfrm>
          <a:prstGeom prst="rect">
            <a:avLst/>
          </a:prstGeom>
          <a:solidFill>
            <a:srgbClr val="482C76"/>
          </a:solidFill>
          <a:ln>
            <a:noFill/>
          </a:ln>
          <a:effectLst>
            <a:outerShdw blurRad="50800" dist="38100" dir="2700000" algn="tl" rotWithShape="0">
              <a:prstClr val="black">
                <a:alpha val="40000"/>
              </a:prstClr>
            </a:outerShdw>
          </a:effectLst>
        </p:spPr>
        <p:txBody>
          <a:bodyPr spcFirstLastPara="1" wrap="square" lIns="121900" tIns="60950" rIns="121900" bIns="609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Segoe UI Semibold"/>
                <a:hlinkClick r:id="rId5">
                  <a:extLst>
                    <a:ext uri="{A12FA001-AC4F-418D-AE19-62706E023703}">
                      <ahyp:hlinkClr xmlns:ahyp="http://schemas.microsoft.com/office/drawing/2018/hyperlinkcolor" val="tx"/>
                    </a:ext>
                  </a:extLst>
                </a:hlinkClick>
              </a:rPr>
              <a:t>Copilot for Microsoft 365 Workshop Link</a:t>
            </a:r>
            <a:endParaRPr kumimoji="0" lang="en-US" sz="900" b="0" i="0" u="none" strike="noStrike" kern="1200" cap="none" spc="0" normalizeH="0" baseline="0" noProof="0" dirty="0">
              <a:ln>
                <a:noFill/>
              </a:ln>
              <a:solidFill>
                <a:schemeClr val="bg1"/>
              </a:solidFill>
              <a:effectLst/>
              <a:uLnTx/>
              <a:uFillTx/>
              <a:latin typeface="Segoe UI Semibold"/>
            </a:endParaRPr>
          </a:p>
        </p:txBody>
      </p:sp>
      <p:sp>
        <p:nvSpPr>
          <p:cNvPr id="76" name="Google Shape;601;p2">
            <a:extLst>
              <a:ext uri="{FF2B5EF4-FFF2-40B4-BE49-F238E27FC236}">
                <a16:creationId xmlns:a16="http://schemas.microsoft.com/office/drawing/2014/main" id="{64EE5FFF-8B7C-C49A-77F0-306101C773D3}"/>
              </a:ext>
            </a:extLst>
          </p:cNvPr>
          <p:cNvSpPr/>
          <p:nvPr/>
        </p:nvSpPr>
        <p:spPr>
          <a:xfrm>
            <a:off x="9424709" y="3483664"/>
            <a:ext cx="1177333" cy="538589"/>
          </a:xfrm>
          <a:prstGeom prst="rect">
            <a:avLst/>
          </a:prstGeom>
          <a:solidFill>
            <a:srgbClr val="482C76"/>
          </a:solidFill>
          <a:ln>
            <a:noFill/>
          </a:ln>
          <a:effectLst>
            <a:outerShdw blurRad="50800" dist="38100" dir="2700000" algn="tl" rotWithShape="0">
              <a:prstClr val="black">
                <a:alpha val="40000"/>
              </a:prstClr>
            </a:outerShdw>
          </a:effectLst>
        </p:spPr>
        <p:txBody>
          <a:bodyPr spcFirstLastPara="1" wrap="square" lIns="121900" tIns="60950" rIns="121900" bIns="60950" anchor="ctr"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r>
              <a:rPr lang="en-US" sz="900" dirty="0">
                <a:solidFill>
                  <a:schemeClr val="bg1"/>
                </a:solidFill>
                <a:latin typeface="Segoe UI Semibold"/>
                <a:ea typeface="Arial"/>
                <a:cs typeface="Arial" panose="020B0604020202020204" pitchFamily="34" charset="0"/>
                <a:sym typeface="Arial"/>
              </a:rPr>
              <a:t>Partner To Customer Pitch Deck</a:t>
            </a:r>
            <a:endParaRPr kumimoji="0" lang="en-US" sz="900" b="0" i="0" u="none" strike="noStrike" kern="1200" cap="none" spc="0" normalizeH="0" baseline="0" noProof="0" dirty="0">
              <a:ln>
                <a:noFill/>
              </a:ln>
              <a:solidFill>
                <a:schemeClr val="bg1"/>
              </a:solidFill>
              <a:effectLst/>
              <a:uLnTx/>
              <a:uFillTx/>
              <a:latin typeface="Segoe UI Semibold"/>
              <a:ea typeface="Arial"/>
              <a:cs typeface="Arial" panose="020B0604020202020204" pitchFamily="34" charset="0"/>
              <a:sym typeface="Arial"/>
            </a:endParaRPr>
          </a:p>
        </p:txBody>
      </p:sp>
      <p:sp>
        <p:nvSpPr>
          <p:cNvPr id="77" name="Google Shape;601;p2">
            <a:extLst>
              <a:ext uri="{FF2B5EF4-FFF2-40B4-BE49-F238E27FC236}">
                <a16:creationId xmlns:a16="http://schemas.microsoft.com/office/drawing/2014/main" id="{ED6A6438-3ECA-18F7-FC12-FB2FF660C176}"/>
              </a:ext>
            </a:extLst>
          </p:cNvPr>
          <p:cNvSpPr/>
          <p:nvPr/>
        </p:nvSpPr>
        <p:spPr>
          <a:xfrm>
            <a:off x="9390586" y="4193348"/>
            <a:ext cx="2648648" cy="276979"/>
          </a:xfrm>
          <a:prstGeom prst="rect">
            <a:avLst/>
          </a:prstGeom>
          <a:solidFill>
            <a:schemeClr val="bg2"/>
          </a:solidFill>
          <a:ln>
            <a:noFill/>
          </a:ln>
          <a:effectLst/>
        </p:spPr>
        <p:txBody>
          <a:bodyPr spcFirstLastPara="1" wrap="square" lIns="121900" tIns="60950" rIns="121900" bIns="6095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Arial"/>
                <a:cs typeface="Arial" panose="020B0604020202020204" pitchFamily="34" charset="0"/>
                <a:sym typeface="Arial"/>
              </a:rPr>
              <a:t>Training/Partner Development</a:t>
            </a:r>
          </a:p>
        </p:txBody>
      </p:sp>
      <p:sp>
        <p:nvSpPr>
          <p:cNvPr id="45" name="Google Shape;601;p2">
            <a:extLst>
              <a:ext uri="{FF2B5EF4-FFF2-40B4-BE49-F238E27FC236}">
                <a16:creationId xmlns:a16="http://schemas.microsoft.com/office/drawing/2014/main" id="{F28C3289-BDB6-A88A-28F0-5CDD07B22E5E}"/>
              </a:ext>
            </a:extLst>
          </p:cNvPr>
          <p:cNvSpPr/>
          <p:nvPr/>
        </p:nvSpPr>
        <p:spPr>
          <a:xfrm>
            <a:off x="3555355" y="6114225"/>
            <a:ext cx="2150473" cy="276979"/>
          </a:xfrm>
          <a:prstGeom prst="rect">
            <a:avLst/>
          </a:prstGeom>
          <a:solidFill>
            <a:schemeClr val="accent1">
              <a:lumMod val="75000"/>
            </a:schemeClr>
          </a:solidFill>
          <a:ln>
            <a:noFill/>
          </a:ln>
          <a:effectLst>
            <a:outerShdw blurRad="50800" dist="38100" dir="5400000" algn="t" rotWithShape="0">
              <a:prstClr val="black">
                <a:alpha val="40000"/>
              </a:prstClr>
            </a:outerShdw>
          </a:effectLst>
        </p:spPr>
        <p:txBody>
          <a:bodyPr spcFirstLastPara="1" wrap="square" lIns="121900" tIns="60950" rIns="121900" bIns="60950" anchor="ctr" anchorCtr="0">
            <a:spAutoFit/>
          </a:bodyPr>
          <a:lstStyle/>
          <a:p>
            <a:pPr marL="0" marR="0" lvl="0" indent="0" defTabSz="914400" rtl="0" eaLnBrk="1" fontAlgn="auto" latinLnBrk="0" hangingPunct="1">
              <a:lnSpc>
                <a:spcPct val="100000"/>
              </a:lnSpc>
              <a:spcBef>
                <a:spcPts val="0"/>
              </a:spcBef>
              <a:spcAft>
                <a:spcPts val="0"/>
              </a:spcAft>
              <a:buClr>
                <a:srgbClr val="FFFFFF"/>
              </a:buClr>
              <a:buSzPts val="800"/>
              <a:buFontTx/>
              <a:buNone/>
              <a:tabLst/>
              <a:defRPr/>
            </a:pPr>
            <a:r>
              <a:rPr lang="en-US" sz="1000" dirty="0">
                <a:solidFill>
                  <a:srgbClr val="FFFFFF"/>
                </a:solidFill>
                <a:latin typeface="+mj-lt"/>
                <a:cs typeface="Arial"/>
              </a:rPr>
              <a:t>Infographic and One-pagers</a:t>
            </a:r>
            <a:endParaRPr lang="en-US" sz="1000" b="0" i="0" u="none" strike="noStrike" kern="1200" cap="none" spc="0" normalizeH="0" baseline="0" noProof="0" dirty="0" err="1">
              <a:ln>
                <a:noFill/>
              </a:ln>
              <a:solidFill>
                <a:srgbClr val="FFFFFF"/>
              </a:solidFill>
              <a:effectLst/>
              <a:uLnTx/>
              <a:uFillTx/>
              <a:latin typeface="+mj-lt"/>
              <a:cs typeface="Arial"/>
            </a:endParaRPr>
          </a:p>
        </p:txBody>
      </p:sp>
      <p:sp>
        <p:nvSpPr>
          <p:cNvPr id="46" name="Rectangle 45">
            <a:extLst>
              <a:ext uri="{FF2B5EF4-FFF2-40B4-BE49-F238E27FC236}">
                <a16:creationId xmlns:a16="http://schemas.microsoft.com/office/drawing/2014/main" id="{C1E58FD8-C8A6-D74B-DA30-E66AB54760C5}"/>
              </a:ext>
            </a:extLst>
          </p:cNvPr>
          <p:cNvSpPr/>
          <p:nvPr/>
        </p:nvSpPr>
        <p:spPr bwMode="auto">
          <a:xfrm>
            <a:off x="589255" y="6051894"/>
            <a:ext cx="2827723" cy="430865"/>
          </a:xfrm>
          <a:prstGeom prst="rect">
            <a:avLst/>
          </a:prstGeom>
          <a:solidFill>
            <a:schemeClr val="accent1">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7" name="TextBox 46">
            <a:extLst>
              <a:ext uri="{FF2B5EF4-FFF2-40B4-BE49-F238E27FC236}">
                <a16:creationId xmlns:a16="http://schemas.microsoft.com/office/drawing/2014/main" id="{F4669D39-978F-E663-F866-B88E7AD67604}"/>
              </a:ext>
            </a:extLst>
          </p:cNvPr>
          <p:cNvSpPr txBox="1"/>
          <p:nvPr/>
        </p:nvSpPr>
        <p:spPr>
          <a:xfrm>
            <a:off x="584199" y="6142059"/>
            <a:ext cx="2871125" cy="276999"/>
          </a:xfrm>
          <a:prstGeom prst="rect">
            <a:avLst/>
          </a:prstGeom>
          <a:noFill/>
        </p:spPr>
        <p:txBody>
          <a:bodyPr wrap="square" lIns="0" tIns="0" rIns="0" bIns="0" rtlCol="0">
            <a:spAutoFit/>
          </a:bodyPr>
          <a:lstStyle/>
          <a:p>
            <a:pPr algn="ctr"/>
            <a:r>
              <a:rPr lang="en-US" sz="900" dirty="0">
                <a:latin typeface="+mj-lt"/>
              </a:rPr>
              <a:t>App Specific (Word, PowerPoint, Excel and Outlook) Animated GIF Social Ads</a:t>
            </a:r>
          </a:p>
        </p:txBody>
      </p:sp>
      <p:sp>
        <p:nvSpPr>
          <p:cNvPr id="48" name="Google Shape;561;p2">
            <a:extLst>
              <a:ext uri="{FF2B5EF4-FFF2-40B4-BE49-F238E27FC236}">
                <a16:creationId xmlns:a16="http://schemas.microsoft.com/office/drawing/2014/main" id="{61A8AAD2-580A-8FB8-5DB0-B44EE18A0032}"/>
              </a:ext>
            </a:extLst>
          </p:cNvPr>
          <p:cNvSpPr txBox="1"/>
          <p:nvPr/>
        </p:nvSpPr>
        <p:spPr>
          <a:xfrm>
            <a:off x="6015693" y="5106478"/>
            <a:ext cx="969264" cy="215444"/>
          </a:xfrm>
          <a:prstGeom prst="rect">
            <a:avLst/>
          </a:prstGeom>
          <a:noFill/>
          <a:ln>
            <a:noFill/>
          </a:ln>
        </p:spPr>
        <p:txBody>
          <a:bodyPr spcFirstLastPara="1" wrap="square" lIns="0" tIns="0" rIns="0" bIns="45720" anchor="t" anchorCtr="0">
            <a:spAutoFit/>
          </a:bodyPr>
          <a:lstStyle/>
          <a:p>
            <a:pPr>
              <a:buClr>
                <a:srgbClr val="0078D4"/>
              </a:buClr>
              <a:buSzPts val="800"/>
              <a:defRPr/>
            </a:pPr>
            <a:r>
              <a:rPr lang="en-US" sz="1100" dirty="0">
                <a:solidFill>
                  <a:srgbClr val="000000"/>
                </a:solidFill>
                <a:latin typeface="Segoe UI Semibold" panose="020B0702040204020203" pitchFamily="34" charset="0"/>
                <a:cs typeface="Segoe UI Semibold" panose="020B0702040204020203" pitchFamily="34" charset="0"/>
                <a:sym typeface="Arial"/>
              </a:rPr>
              <a:t>Email #4</a:t>
            </a:r>
          </a:p>
        </p:txBody>
      </p:sp>
      <p:sp>
        <p:nvSpPr>
          <p:cNvPr id="49" name="Google Shape;567;p2">
            <a:extLst>
              <a:ext uri="{FF2B5EF4-FFF2-40B4-BE49-F238E27FC236}">
                <a16:creationId xmlns:a16="http://schemas.microsoft.com/office/drawing/2014/main" id="{69EE31F6-026D-9B90-B9EE-27E573804F1A}"/>
              </a:ext>
            </a:extLst>
          </p:cNvPr>
          <p:cNvSpPr txBox="1"/>
          <p:nvPr/>
        </p:nvSpPr>
        <p:spPr>
          <a:xfrm>
            <a:off x="7673950" y="5765516"/>
            <a:ext cx="469713" cy="182880"/>
          </a:xfrm>
          <a:prstGeom prst="rect">
            <a:avLst/>
          </a:prstGeom>
          <a:noFill/>
          <a:ln>
            <a:noFill/>
          </a:ln>
        </p:spPr>
        <p:txBody>
          <a:bodyPr spcFirstLastPara="1" wrap="square" lIns="18288" tIns="18288" rIns="18288" bIns="18288" anchor="t"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Yes</a:t>
            </a:r>
            <a:endParaRPr kumimoji="0" lang="en-US" sz="1067"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52" name="Google Shape;563;p2">
            <a:extLst>
              <a:ext uri="{FF2B5EF4-FFF2-40B4-BE49-F238E27FC236}">
                <a16:creationId xmlns:a16="http://schemas.microsoft.com/office/drawing/2014/main" id="{272FE063-93BB-11EA-1ED8-AC388B79D8DD}"/>
              </a:ext>
            </a:extLst>
          </p:cNvPr>
          <p:cNvSpPr/>
          <p:nvPr/>
        </p:nvSpPr>
        <p:spPr>
          <a:xfrm>
            <a:off x="6022806" y="5293176"/>
            <a:ext cx="1953159" cy="324362"/>
          </a:xfrm>
          <a:prstGeom prst="rect">
            <a:avLst/>
          </a:prstGeom>
          <a:solidFill>
            <a:srgbClr val="613BA1"/>
          </a:solidFill>
          <a:ln w="1270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dirty="0">
                <a:ln>
                  <a:noFill/>
                </a:ln>
                <a:solidFill>
                  <a:schemeClr val="bg1"/>
                </a:solidFill>
                <a:effectLst/>
                <a:uLnTx/>
                <a:uFillTx/>
                <a:latin typeface="Segoe UI Semilight"/>
                <a:cs typeface="Segoe UI Semilight"/>
              </a:rPr>
              <a:t>Get the most out of Copilot for Microsoft 365: Prompting and Dos and Don’ts</a:t>
            </a:r>
          </a:p>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dirty="0">
                <a:ln>
                  <a:noFill/>
                </a:ln>
                <a:solidFill>
                  <a:schemeClr val="bg1"/>
                </a:solidFill>
                <a:effectLst/>
                <a:uLnTx/>
                <a:uFillTx/>
                <a:latin typeface="Segoe UI Semilight"/>
                <a:cs typeface="Segoe UI Semilight"/>
              </a:rPr>
              <a:t>CTA: Prompting Do’s and Don’ts One </a:t>
            </a:r>
            <a:r>
              <a:rPr kumimoji="0" lang="en-US" sz="800" b="0" i="0" u="none" strike="noStrike" kern="1200" cap="none" spc="0" normalizeH="0" baseline="0" dirty="0">
                <a:ln>
                  <a:noFill/>
                </a:ln>
                <a:solidFill>
                  <a:schemeClr val="bg1"/>
                </a:solidFill>
                <a:effectLst/>
                <a:uLnTx/>
                <a:uFillTx/>
                <a:latin typeface="Segoe UI Semilight"/>
                <a:cs typeface="Segoe UI Semilight"/>
              </a:rPr>
              <a:t>Pager</a:t>
            </a:r>
          </a:p>
        </p:txBody>
      </p:sp>
      <p:sp>
        <p:nvSpPr>
          <p:cNvPr id="53" name="Google Shape;561;p2">
            <a:extLst>
              <a:ext uri="{FF2B5EF4-FFF2-40B4-BE49-F238E27FC236}">
                <a16:creationId xmlns:a16="http://schemas.microsoft.com/office/drawing/2014/main" id="{C1596E55-3F75-25AB-9CC1-7084FE60B5F8}"/>
              </a:ext>
            </a:extLst>
          </p:cNvPr>
          <p:cNvSpPr txBox="1"/>
          <p:nvPr/>
        </p:nvSpPr>
        <p:spPr>
          <a:xfrm>
            <a:off x="6059382" y="5990676"/>
            <a:ext cx="969264" cy="215444"/>
          </a:xfrm>
          <a:prstGeom prst="rect">
            <a:avLst/>
          </a:prstGeom>
          <a:noFill/>
          <a:ln>
            <a:noFill/>
          </a:ln>
        </p:spPr>
        <p:txBody>
          <a:bodyPr spcFirstLastPara="1" wrap="square" lIns="0" tIns="0" rIns="0" bIns="45720" anchor="t" anchorCtr="0">
            <a:spAutoFit/>
          </a:bodyPr>
          <a:lstStyle/>
          <a:p>
            <a:pPr marR="0" lvl="0" indent="0" fontAlgn="auto">
              <a:lnSpc>
                <a:spcPct val="100000"/>
              </a:lnSpc>
              <a:spcBef>
                <a:spcPts val="0"/>
              </a:spcBef>
              <a:spcAft>
                <a:spcPts val="0"/>
              </a:spcAft>
              <a:buClr>
                <a:srgbClr val="0078D4"/>
              </a:buClr>
              <a:buSzPts val="800"/>
              <a:buFont typeface="Arial"/>
              <a:buNone/>
              <a:tabLst/>
              <a:defRPr/>
            </a:pPr>
            <a:r>
              <a:rPr lang="en-US" sz="1100" dirty="0">
                <a:solidFill>
                  <a:srgbClr val="000000"/>
                </a:solidFill>
                <a:latin typeface="Segoe UI Semibold" panose="020B0702040204020203" pitchFamily="34" charset="0"/>
                <a:cs typeface="Segoe UI Semibold" panose="020B0702040204020203" pitchFamily="34" charset="0"/>
                <a:sym typeface="Arial"/>
              </a:rPr>
              <a:t>Email #5</a:t>
            </a:r>
          </a:p>
        </p:txBody>
      </p:sp>
      <p:sp>
        <p:nvSpPr>
          <p:cNvPr id="55" name="Google Shape;567;p2">
            <a:extLst>
              <a:ext uri="{FF2B5EF4-FFF2-40B4-BE49-F238E27FC236}">
                <a16:creationId xmlns:a16="http://schemas.microsoft.com/office/drawing/2014/main" id="{A7E71F5A-5666-A005-5EC8-D6F3ADAD5963}"/>
              </a:ext>
            </a:extLst>
          </p:cNvPr>
          <p:cNvSpPr txBox="1"/>
          <p:nvPr/>
        </p:nvSpPr>
        <p:spPr>
          <a:xfrm>
            <a:off x="7648872" y="6549485"/>
            <a:ext cx="469713" cy="182880"/>
          </a:xfrm>
          <a:prstGeom prst="rect">
            <a:avLst/>
          </a:prstGeom>
          <a:noFill/>
          <a:ln>
            <a:noFill/>
          </a:ln>
        </p:spPr>
        <p:txBody>
          <a:bodyPr spcFirstLastPara="1" wrap="square" lIns="18288" tIns="18288" rIns="18288" bIns="18288" anchor="t"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Yes</a:t>
            </a:r>
            <a:endParaRPr kumimoji="0" lang="en-US" sz="1067"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61" name="Google Shape;563;p2">
            <a:extLst>
              <a:ext uri="{FF2B5EF4-FFF2-40B4-BE49-F238E27FC236}">
                <a16:creationId xmlns:a16="http://schemas.microsoft.com/office/drawing/2014/main" id="{2A68EE10-834B-FD09-4241-B78B2BB66F20}"/>
              </a:ext>
            </a:extLst>
          </p:cNvPr>
          <p:cNvSpPr/>
          <p:nvPr/>
        </p:nvSpPr>
        <p:spPr>
          <a:xfrm>
            <a:off x="6029260" y="6191258"/>
            <a:ext cx="1953159" cy="243850"/>
          </a:xfrm>
          <a:prstGeom prst="rect">
            <a:avLst/>
          </a:prstGeom>
          <a:solidFill>
            <a:srgbClr val="613BA1"/>
          </a:solidFill>
          <a:ln w="1270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Segoe UI Semilight"/>
                <a:cs typeface="Segoe UI Semilight"/>
              </a:rPr>
              <a:t>Copilot for Microsoft 365 Workshop Invitation</a:t>
            </a:r>
          </a:p>
        </p:txBody>
      </p:sp>
      <p:graphicFrame>
        <p:nvGraphicFramePr>
          <p:cNvPr id="62" name="Table 61">
            <a:extLst>
              <a:ext uri="{FF2B5EF4-FFF2-40B4-BE49-F238E27FC236}">
                <a16:creationId xmlns:a16="http://schemas.microsoft.com/office/drawing/2014/main" id="{001A138D-947A-4BAC-FBC3-F3B83FFCD2DA}"/>
              </a:ext>
            </a:extLst>
          </p:cNvPr>
          <p:cNvGraphicFramePr>
            <a:graphicFrameLocks noGrp="1"/>
          </p:cNvGraphicFramePr>
          <p:nvPr>
            <p:extLst>
              <p:ext uri="{D42A27DB-BD31-4B8C-83A1-F6EECF244321}">
                <p14:modId xmlns:p14="http://schemas.microsoft.com/office/powerpoint/2010/main" val="3855861429"/>
              </p:ext>
            </p:extLst>
          </p:nvPr>
        </p:nvGraphicFramePr>
        <p:xfrm>
          <a:off x="9411641" y="5587191"/>
          <a:ext cx="2674783" cy="969800"/>
        </p:xfrm>
        <a:graphic>
          <a:graphicData uri="http://schemas.openxmlformats.org/drawingml/2006/table">
            <a:tbl>
              <a:tblPr firstRow="1" bandRow="1">
                <a:tableStyleId>{5C22544A-7EE6-4342-B048-85BDC9FD1C3A}</a:tableStyleId>
              </a:tblPr>
              <a:tblGrid>
                <a:gridCol w="2674783">
                  <a:extLst>
                    <a:ext uri="{9D8B030D-6E8A-4147-A177-3AD203B41FA5}">
                      <a16:colId xmlns:a16="http://schemas.microsoft.com/office/drawing/2014/main" val="4219535839"/>
                    </a:ext>
                  </a:extLst>
                </a:gridCol>
              </a:tblGrid>
              <a:tr h="302027">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latin typeface="Segoe UI Semibold"/>
                          <a:cs typeface="Arial" panose="020B0604020202020204" pitchFamily="34" charset="0"/>
                        </a:rPr>
                        <a:t>Copilot for Microsoft 365 Partner Opportunities</a:t>
                      </a:r>
                      <a:endParaRPr lang="en-US" sz="900" kern="1200" dirty="0">
                        <a:solidFill>
                          <a:schemeClr val="bg1"/>
                        </a:solidFill>
                        <a:latin typeface="Segoe UI Semibold"/>
                        <a:ea typeface="+mn-ea"/>
                        <a:cs typeface="Arial" panose="020B0604020202020204" pitchFamily="34" charset="0"/>
                      </a:endParaRPr>
                    </a:p>
                  </a:txBody>
                  <a:tcPr marL="45720" marR="45720" marT="45713" marB="45713" anchor="ctr">
                    <a:solidFill>
                      <a:srgbClr val="593794"/>
                    </a:solidFill>
                  </a:tcPr>
                </a:tc>
                <a:extLst>
                  <a:ext uri="{0D108BD9-81ED-4DB2-BD59-A6C34878D82A}">
                    <a16:rowId xmlns:a16="http://schemas.microsoft.com/office/drawing/2014/main" val="3895626060"/>
                  </a:ext>
                </a:extLst>
              </a:tr>
              <a:tr h="302027">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latin typeface="Segoe UI Semibold"/>
                          <a:ea typeface="+mn-ea"/>
                          <a:cs typeface="Arial" panose="020B0604020202020204" pitchFamily="34" charset="0"/>
                        </a:rPr>
                        <a:t>Copilot for Microsoft 365 Partner Selling Guide</a:t>
                      </a:r>
                    </a:p>
                  </a:txBody>
                  <a:tcPr marL="45720" marR="45720" marT="45713" marB="45713" anchor="ctr">
                    <a:solidFill>
                      <a:srgbClr val="593794"/>
                    </a:solidFill>
                  </a:tcPr>
                </a:tc>
                <a:extLst>
                  <a:ext uri="{0D108BD9-81ED-4DB2-BD59-A6C34878D82A}">
                    <a16:rowId xmlns:a16="http://schemas.microsoft.com/office/drawing/2014/main" val="2359350764"/>
                  </a:ext>
                </a:extLst>
              </a:tr>
              <a:tr h="302027">
                <a:tc>
                  <a:txBody>
                    <a:bodyPr/>
                    <a:lstStyle/>
                    <a:p>
                      <a:pPr lvl="0" algn="ctr">
                        <a:lnSpc>
                          <a:spcPct val="100000"/>
                        </a:lnSpc>
                        <a:spcBef>
                          <a:spcPts val="0"/>
                        </a:spcBef>
                        <a:spcAft>
                          <a:spcPts val="0"/>
                        </a:spcAft>
                        <a:buNone/>
                      </a:pPr>
                      <a:r>
                        <a:rPr lang="en-US" sz="900" kern="1200" dirty="0">
                          <a:solidFill>
                            <a:schemeClr val="bg1"/>
                          </a:solidFill>
                          <a:latin typeface="Segoe UI Semibold"/>
                          <a:ea typeface="+mn-ea"/>
                          <a:cs typeface="Arial" panose="020B0604020202020204" pitchFamily="34" charset="0"/>
                        </a:rPr>
                        <a:t>Copilot for Microsoft 365 Customer Scenario Library</a:t>
                      </a:r>
                    </a:p>
                  </a:txBody>
                  <a:tcPr marL="45720" marR="45720" marT="45713" marB="45713" anchor="ctr">
                    <a:solidFill>
                      <a:srgbClr val="593794"/>
                    </a:solidFill>
                  </a:tcPr>
                </a:tc>
                <a:extLst>
                  <a:ext uri="{0D108BD9-81ED-4DB2-BD59-A6C34878D82A}">
                    <a16:rowId xmlns:a16="http://schemas.microsoft.com/office/drawing/2014/main" val="1009204573"/>
                  </a:ext>
                </a:extLst>
              </a:tr>
            </a:tbl>
          </a:graphicData>
        </a:graphic>
      </p:graphicFrame>
      <p:cxnSp>
        <p:nvCxnSpPr>
          <p:cNvPr id="63" name="Google Shape;604;p2">
            <a:extLst>
              <a:ext uri="{FF2B5EF4-FFF2-40B4-BE49-F238E27FC236}">
                <a16:creationId xmlns:a16="http://schemas.microsoft.com/office/drawing/2014/main" id="{37451B8A-306A-B416-45A0-DAAC67C05065}"/>
              </a:ext>
            </a:extLst>
          </p:cNvPr>
          <p:cNvCxnSpPr>
            <a:cxnSpLocks/>
          </p:cNvCxnSpPr>
          <p:nvPr/>
        </p:nvCxnSpPr>
        <p:spPr>
          <a:xfrm>
            <a:off x="7182674" y="2863824"/>
            <a:ext cx="1423744" cy="0"/>
          </a:xfrm>
          <a:prstGeom prst="straightConnector1">
            <a:avLst/>
          </a:prstGeom>
          <a:noFill/>
          <a:ln w="9525" cap="flat" cmpd="sng">
            <a:solidFill>
              <a:schemeClr val="accent6"/>
            </a:solidFill>
            <a:prstDash val="solid"/>
            <a:miter lim="800000"/>
            <a:headEnd type="none" w="sm" len="sm"/>
            <a:tailEnd type="triangle" w="med" len="med"/>
          </a:ln>
        </p:spPr>
      </p:cxnSp>
      <p:cxnSp>
        <p:nvCxnSpPr>
          <p:cNvPr id="65" name="Google Shape;604;p2">
            <a:extLst>
              <a:ext uri="{FF2B5EF4-FFF2-40B4-BE49-F238E27FC236}">
                <a16:creationId xmlns:a16="http://schemas.microsoft.com/office/drawing/2014/main" id="{A7F8FC6A-BABC-7C0B-F2EF-2C52D659AB33}"/>
              </a:ext>
            </a:extLst>
          </p:cNvPr>
          <p:cNvCxnSpPr>
            <a:cxnSpLocks/>
          </p:cNvCxnSpPr>
          <p:nvPr/>
        </p:nvCxnSpPr>
        <p:spPr>
          <a:xfrm>
            <a:off x="7182674" y="3793615"/>
            <a:ext cx="1423744" cy="0"/>
          </a:xfrm>
          <a:prstGeom prst="straightConnector1">
            <a:avLst/>
          </a:prstGeom>
          <a:noFill/>
          <a:ln w="9525" cap="flat" cmpd="sng">
            <a:solidFill>
              <a:schemeClr val="accent6"/>
            </a:solidFill>
            <a:prstDash val="solid"/>
            <a:miter lim="800000"/>
            <a:headEnd type="none" w="sm" len="sm"/>
            <a:tailEnd type="triangle" w="med" len="med"/>
          </a:ln>
        </p:spPr>
      </p:cxnSp>
      <p:cxnSp>
        <p:nvCxnSpPr>
          <p:cNvPr id="66" name="Google Shape;604;p2">
            <a:extLst>
              <a:ext uri="{FF2B5EF4-FFF2-40B4-BE49-F238E27FC236}">
                <a16:creationId xmlns:a16="http://schemas.microsoft.com/office/drawing/2014/main" id="{BC25EA30-A2B4-FF9D-6CA0-3F7AEC808300}"/>
              </a:ext>
            </a:extLst>
          </p:cNvPr>
          <p:cNvCxnSpPr>
            <a:cxnSpLocks/>
          </p:cNvCxnSpPr>
          <p:nvPr/>
        </p:nvCxnSpPr>
        <p:spPr>
          <a:xfrm>
            <a:off x="7182674" y="4843049"/>
            <a:ext cx="1423744" cy="0"/>
          </a:xfrm>
          <a:prstGeom prst="straightConnector1">
            <a:avLst/>
          </a:prstGeom>
          <a:noFill/>
          <a:ln w="9525" cap="flat" cmpd="sng">
            <a:solidFill>
              <a:schemeClr val="accent6"/>
            </a:solidFill>
            <a:prstDash val="solid"/>
            <a:miter lim="800000"/>
            <a:headEnd type="none" w="sm" len="sm"/>
            <a:tailEnd type="triangle" w="med" len="med"/>
          </a:ln>
        </p:spPr>
      </p:cxnSp>
      <p:cxnSp>
        <p:nvCxnSpPr>
          <p:cNvPr id="67" name="Google Shape;604;p2">
            <a:extLst>
              <a:ext uri="{FF2B5EF4-FFF2-40B4-BE49-F238E27FC236}">
                <a16:creationId xmlns:a16="http://schemas.microsoft.com/office/drawing/2014/main" id="{8262CA79-72EE-C365-5344-41ADADA9732B}"/>
              </a:ext>
            </a:extLst>
          </p:cNvPr>
          <p:cNvCxnSpPr>
            <a:cxnSpLocks/>
          </p:cNvCxnSpPr>
          <p:nvPr/>
        </p:nvCxnSpPr>
        <p:spPr>
          <a:xfrm>
            <a:off x="7219747" y="5717381"/>
            <a:ext cx="1423744" cy="0"/>
          </a:xfrm>
          <a:prstGeom prst="straightConnector1">
            <a:avLst/>
          </a:prstGeom>
          <a:noFill/>
          <a:ln w="9525" cap="flat" cmpd="sng">
            <a:solidFill>
              <a:schemeClr val="accent6"/>
            </a:solidFill>
            <a:prstDash val="solid"/>
            <a:miter lim="800000"/>
            <a:headEnd type="none" w="sm" len="sm"/>
            <a:tailEnd type="triangle" w="med" len="med"/>
          </a:ln>
        </p:spPr>
      </p:cxnSp>
      <p:cxnSp>
        <p:nvCxnSpPr>
          <p:cNvPr id="68" name="Google Shape;604;p2">
            <a:extLst>
              <a:ext uri="{FF2B5EF4-FFF2-40B4-BE49-F238E27FC236}">
                <a16:creationId xmlns:a16="http://schemas.microsoft.com/office/drawing/2014/main" id="{1E6CE5A1-24D2-185A-E8BE-6F8299368663}"/>
              </a:ext>
            </a:extLst>
          </p:cNvPr>
          <p:cNvCxnSpPr>
            <a:cxnSpLocks/>
          </p:cNvCxnSpPr>
          <p:nvPr/>
        </p:nvCxnSpPr>
        <p:spPr>
          <a:xfrm>
            <a:off x="7213441" y="6556967"/>
            <a:ext cx="1423744" cy="0"/>
          </a:xfrm>
          <a:prstGeom prst="straightConnector1">
            <a:avLst/>
          </a:prstGeom>
          <a:noFill/>
          <a:ln w="9525" cap="flat" cmpd="sng">
            <a:solidFill>
              <a:schemeClr val="accent6"/>
            </a:solidFill>
            <a:prstDash val="solid"/>
            <a:miter lim="800000"/>
            <a:headEnd type="none" w="sm" len="sm"/>
            <a:tailEnd type="triangle" w="med" len="med"/>
          </a:ln>
        </p:spPr>
      </p:cxnSp>
      <p:sp>
        <p:nvSpPr>
          <p:cNvPr id="69" name="Google Shape;563;p2">
            <a:extLst>
              <a:ext uri="{FF2B5EF4-FFF2-40B4-BE49-F238E27FC236}">
                <a16:creationId xmlns:a16="http://schemas.microsoft.com/office/drawing/2014/main" id="{AC292B47-8D6D-DBDC-B319-6A0DD434B4A7}"/>
              </a:ext>
            </a:extLst>
          </p:cNvPr>
          <p:cNvSpPr/>
          <p:nvPr/>
        </p:nvSpPr>
        <p:spPr>
          <a:xfrm>
            <a:off x="6032581" y="5637970"/>
            <a:ext cx="969264" cy="214861"/>
          </a:xfrm>
          <a:prstGeom prst="rect">
            <a:avLst/>
          </a:prstGeom>
          <a:noFill/>
          <a:ln w="12700" cap="flat" cmpd="sng">
            <a:solidFill>
              <a:schemeClr val="bg1">
                <a:lumMod val="8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900" b="0" i="0" u="none" strike="noStrike" kern="1200" cap="none" spc="0" normalizeH="0" baseline="0" noProof="0" dirty="0">
                <a:ln>
                  <a:noFill/>
                </a:ln>
                <a:solidFill>
                  <a:srgbClr val="282828"/>
                </a:solidFill>
                <a:effectLst/>
                <a:uLnTx/>
                <a:uFillTx/>
                <a:latin typeface="Segoe UI"/>
                <a:ea typeface="Arial"/>
                <a:cs typeface="Arial" panose="020B0604020202020204" pitchFamily="34" charset="0"/>
                <a:sym typeface="Arial"/>
              </a:rPr>
              <a:t>Contact sales</a:t>
            </a:r>
            <a:endParaRPr kumimoji="0" lang="en-US" sz="1200" b="0" i="0" u="none" strike="noStrike" kern="1200" cap="none" spc="0" normalizeH="0" baseline="0" noProof="0" dirty="0">
              <a:ln>
                <a:noFill/>
              </a:ln>
              <a:solidFill>
                <a:srgbClr val="333333"/>
              </a:solidFill>
              <a:effectLst/>
              <a:uLnTx/>
              <a:uFillTx/>
              <a:latin typeface="Segoe UI"/>
              <a:ea typeface="Arial"/>
              <a:cs typeface="Arial" panose="020B0604020202020204" pitchFamily="34" charset="0"/>
              <a:sym typeface="Arial"/>
            </a:endParaRPr>
          </a:p>
        </p:txBody>
      </p:sp>
      <p:sp>
        <p:nvSpPr>
          <p:cNvPr id="70" name="Google Shape;563;p2">
            <a:extLst>
              <a:ext uri="{FF2B5EF4-FFF2-40B4-BE49-F238E27FC236}">
                <a16:creationId xmlns:a16="http://schemas.microsoft.com/office/drawing/2014/main" id="{38EBC558-CE78-B3BF-36F8-80BAA5DC4C61}"/>
              </a:ext>
            </a:extLst>
          </p:cNvPr>
          <p:cNvSpPr/>
          <p:nvPr/>
        </p:nvSpPr>
        <p:spPr>
          <a:xfrm>
            <a:off x="6027210" y="6442054"/>
            <a:ext cx="969264" cy="214861"/>
          </a:xfrm>
          <a:prstGeom prst="rect">
            <a:avLst/>
          </a:prstGeom>
          <a:noFill/>
          <a:ln w="12700" cap="flat" cmpd="sng">
            <a:solidFill>
              <a:schemeClr val="bg1">
                <a:lumMod val="8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900" b="0" i="0" u="none" strike="noStrike" kern="1200" cap="none" spc="0" normalizeH="0" baseline="0" noProof="0" dirty="0">
                <a:ln>
                  <a:noFill/>
                </a:ln>
                <a:solidFill>
                  <a:srgbClr val="282828"/>
                </a:solidFill>
                <a:effectLst/>
                <a:uLnTx/>
                <a:uFillTx/>
                <a:latin typeface="Segoe UI"/>
                <a:ea typeface="Arial"/>
                <a:cs typeface="Arial" panose="020B0604020202020204" pitchFamily="34" charset="0"/>
                <a:sym typeface="Arial"/>
              </a:rPr>
              <a:t>Contact sales</a:t>
            </a:r>
            <a:endParaRPr kumimoji="0" lang="en-US" sz="1200" b="0" i="0" u="none" strike="noStrike" kern="1200" cap="none" spc="0" normalizeH="0" baseline="0" noProof="0" dirty="0">
              <a:ln>
                <a:noFill/>
              </a:ln>
              <a:solidFill>
                <a:srgbClr val="333333"/>
              </a:solidFill>
              <a:effectLst/>
              <a:uLnTx/>
              <a:uFillTx/>
              <a:latin typeface="Segoe UI"/>
              <a:ea typeface="Arial"/>
              <a:cs typeface="Arial" panose="020B0604020202020204" pitchFamily="34" charset="0"/>
              <a:sym typeface="Arial"/>
            </a:endParaRPr>
          </a:p>
        </p:txBody>
      </p:sp>
      <p:cxnSp>
        <p:nvCxnSpPr>
          <p:cNvPr id="73" name="Google Shape;562;p2">
            <a:extLst>
              <a:ext uri="{FF2B5EF4-FFF2-40B4-BE49-F238E27FC236}">
                <a16:creationId xmlns:a16="http://schemas.microsoft.com/office/drawing/2014/main" id="{BFB2F98F-85F2-B38D-C0FB-C5D55A0F791A}"/>
              </a:ext>
            </a:extLst>
          </p:cNvPr>
          <p:cNvCxnSpPr>
            <a:cxnSpLocks/>
          </p:cNvCxnSpPr>
          <p:nvPr/>
        </p:nvCxnSpPr>
        <p:spPr>
          <a:xfrm>
            <a:off x="6861252" y="4960210"/>
            <a:ext cx="0" cy="326175"/>
          </a:xfrm>
          <a:prstGeom prst="straightConnector1">
            <a:avLst/>
          </a:prstGeom>
          <a:noFill/>
          <a:ln w="9525" cap="flat" cmpd="sng">
            <a:solidFill>
              <a:schemeClr val="accent3"/>
            </a:solidFill>
            <a:prstDash val="solid"/>
            <a:round/>
            <a:headEnd type="none" w="sm" len="sm"/>
            <a:tailEnd type="triangle" w="med" len="med"/>
          </a:ln>
        </p:spPr>
      </p:cxnSp>
      <p:sp>
        <p:nvSpPr>
          <p:cNvPr id="74" name="Google Shape;568;p2">
            <a:extLst>
              <a:ext uri="{FF2B5EF4-FFF2-40B4-BE49-F238E27FC236}">
                <a16:creationId xmlns:a16="http://schemas.microsoft.com/office/drawing/2014/main" id="{CE003A1B-450B-9B3A-559B-D1777039F5D9}"/>
              </a:ext>
            </a:extLst>
          </p:cNvPr>
          <p:cNvSpPr txBox="1"/>
          <p:nvPr/>
        </p:nvSpPr>
        <p:spPr>
          <a:xfrm>
            <a:off x="6382412" y="4941968"/>
            <a:ext cx="423414" cy="170549"/>
          </a:xfrm>
          <a:prstGeom prst="rect">
            <a:avLst/>
          </a:prstGeom>
          <a:noFill/>
          <a:ln>
            <a:noFill/>
          </a:ln>
        </p:spPr>
        <p:txBody>
          <a:bodyPr spcFirstLastPara="1" wrap="square" lIns="0" tIns="18288" rIns="36576" bIns="18288" anchor="ctr" anchorCtr="0">
            <a:noAutofit/>
          </a:bodyPr>
          <a:lstStyle/>
          <a:p>
            <a:pPr marL="0" marR="0" lvl="0" indent="0" algn="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No</a:t>
            </a:r>
            <a:endParaRPr kumimoji="0" lang="en-US" sz="1067"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cxnSp>
        <p:nvCxnSpPr>
          <p:cNvPr id="75" name="Google Shape;562;p2">
            <a:extLst>
              <a:ext uri="{FF2B5EF4-FFF2-40B4-BE49-F238E27FC236}">
                <a16:creationId xmlns:a16="http://schemas.microsoft.com/office/drawing/2014/main" id="{0C5C95E0-46E2-990B-ED79-9A51E469E597}"/>
              </a:ext>
            </a:extLst>
          </p:cNvPr>
          <p:cNvCxnSpPr>
            <a:cxnSpLocks/>
          </p:cNvCxnSpPr>
          <p:nvPr/>
        </p:nvCxnSpPr>
        <p:spPr>
          <a:xfrm>
            <a:off x="6933928" y="5874530"/>
            <a:ext cx="0" cy="326175"/>
          </a:xfrm>
          <a:prstGeom prst="straightConnector1">
            <a:avLst/>
          </a:prstGeom>
          <a:noFill/>
          <a:ln w="9525" cap="flat" cmpd="sng">
            <a:solidFill>
              <a:schemeClr val="accent3"/>
            </a:solidFill>
            <a:prstDash val="solid"/>
            <a:round/>
            <a:headEnd type="none" w="sm" len="sm"/>
            <a:tailEnd type="triangle" w="med" len="med"/>
          </a:ln>
        </p:spPr>
      </p:cxnSp>
      <p:sp>
        <p:nvSpPr>
          <p:cNvPr id="78" name="Google Shape;568;p2">
            <a:extLst>
              <a:ext uri="{FF2B5EF4-FFF2-40B4-BE49-F238E27FC236}">
                <a16:creationId xmlns:a16="http://schemas.microsoft.com/office/drawing/2014/main" id="{E5EF0A26-1F72-B93A-C1AE-1BE96BCDA164}"/>
              </a:ext>
            </a:extLst>
          </p:cNvPr>
          <p:cNvSpPr txBox="1"/>
          <p:nvPr/>
        </p:nvSpPr>
        <p:spPr>
          <a:xfrm>
            <a:off x="6511842" y="5894125"/>
            <a:ext cx="423414" cy="170549"/>
          </a:xfrm>
          <a:prstGeom prst="rect">
            <a:avLst/>
          </a:prstGeom>
          <a:noFill/>
          <a:ln>
            <a:noFill/>
          </a:ln>
        </p:spPr>
        <p:txBody>
          <a:bodyPr spcFirstLastPara="1" wrap="square" lIns="0" tIns="18288" rIns="36576" bIns="18288" anchor="ctr" anchorCtr="0">
            <a:noAutofit/>
          </a:bodyPr>
          <a:lstStyle/>
          <a:p>
            <a:pPr marL="0" marR="0" lvl="0" indent="0" algn="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No</a:t>
            </a:r>
            <a:endParaRPr kumimoji="0" lang="en-US" sz="1067" b="0" i="0" u="none" strike="noStrike" kern="1200" cap="none" spc="0" normalizeH="0" baseline="0" noProof="0" dirty="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pic>
        <p:nvPicPr>
          <p:cNvPr id="6" name="Picture 5">
            <a:extLst>
              <a:ext uri="{FF2B5EF4-FFF2-40B4-BE49-F238E27FC236}">
                <a16:creationId xmlns:a16="http://schemas.microsoft.com/office/drawing/2014/main" id="{474035B5-5395-8EFA-8581-EE60EF768E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2510" y="1928711"/>
            <a:ext cx="1112348" cy="967042"/>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9688F548-D86F-4AE9-B671-51432606F6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2263" y="3218085"/>
            <a:ext cx="1098858" cy="907157"/>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E079AD31-0B63-4BD2-DDB7-90AB4AB6D95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2429" y="4525226"/>
            <a:ext cx="1073932" cy="560312"/>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3C1313AC-64A7-4168-C30B-856B606D9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0178" y="5565411"/>
            <a:ext cx="908373" cy="505512"/>
          </a:xfrm>
          <a:prstGeom prst="rect">
            <a:avLst/>
          </a:prstGeom>
          <a:ln>
            <a:noFill/>
          </a:ln>
          <a:effectLst>
            <a:outerShdw blurRad="292100" dist="139700" dir="2700000" algn="tl" rotWithShape="0">
              <a:srgbClr val="333333">
                <a:alpha val="65000"/>
              </a:srgbClr>
            </a:outerShdw>
          </a:effectLst>
        </p:spPr>
      </p:pic>
      <p:pic>
        <p:nvPicPr>
          <p:cNvPr id="43" name="Picture 42">
            <a:extLst>
              <a:ext uri="{FF2B5EF4-FFF2-40B4-BE49-F238E27FC236}">
                <a16:creationId xmlns:a16="http://schemas.microsoft.com/office/drawing/2014/main" id="{5DE0F65E-5ECF-5E4A-4820-5010AD413C8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34808" y="5565411"/>
            <a:ext cx="957262" cy="472455"/>
          </a:xfrm>
          <a:prstGeom prst="rect">
            <a:avLst/>
          </a:prstGeom>
          <a:ln>
            <a:noFill/>
          </a:ln>
          <a:effectLst>
            <a:outerShdw blurRad="292100" dist="139700" dir="2700000" algn="tl" rotWithShape="0">
              <a:srgbClr val="333333">
                <a:alpha val="65000"/>
              </a:srgbClr>
            </a:outerShdw>
          </a:effectLst>
        </p:spPr>
      </p:pic>
      <p:pic>
        <p:nvPicPr>
          <p:cNvPr id="50" name="Picture 49">
            <a:extLst>
              <a:ext uri="{FF2B5EF4-FFF2-40B4-BE49-F238E27FC236}">
                <a16:creationId xmlns:a16="http://schemas.microsoft.com/office/drawing/2014/main" id="{9D3880AD-7C8C-3399-CEBF-20CAD51621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57915" y="5565411"/>
            <a:ext cx="845398" cy="472455"/>
          </a:xfrm>
          <a:prstGeom prst="rect">
            <a:avLst/>
          </a:prstGeom>
          <a:ln>
            <a:noFill/>
          </a:ln>
          <a:effectLst>
            <a:outerShdw blurRad="292100" dist="139700" dir="2700000" algn="tl" rotWithShape="0">
              <a:srgbClr val="333333">
                <a:alpha val="65000"/>
              </a:srgbClr>
            </a:outerShdw>
          </a:effectLst>
        </p:spPr>
      </p:pic>
      <p:pic>
        <p:nvPicPr>
          <p:cNvPr id="56" name="Picture 55">
            <a:extLst>
              <a:ext uri="{FF2B5EF4-FFF2-40B4-BE49-F238E27FC236}">
                <a16:creationId xmlns:a16="http://schemas.microsoft.com/office/drawing/2014/main" id="{B4878718-906D-B8BC-7586-1F6E2BEEC69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66885" y="2063315"/>
            <a:ext cx="1744940" cy="1052887"/>
          </a:xfrm>
          <a:prstGeom prst="rect">
            <a:avLst/>
          </a:prstGeom>
          <a:ln>
            <a:noFill/>
          </a:ln>
          <a:effectLst>
            <a:outerShdw blurRad="292100" dist="139700" dir="2700000" algn="tl" rotWithShape="0">
              <a:srgbClr val="333333">
                <a:alpha val="65000"/>
              </a:srgbClr>
            </a:outerShdw>
          </a:effectLst>
        </p:spPr>
      </p:pic>
      <p:pic>
        <p:nvPicPr>
          <p:cNvPr id="64" name="Picture 63">
            <a:extLst>
              <a:ext uri="{FF2B5EF4-FFF2-40B4-BE49-F238E27FC236}">
                <a16:creationId xmlns:a16="http://schemas.microsoft.com/office/drawing/2014/main" id="{E9B3BB65-A188-75D6-B8E3-C757AD0D353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18944" y="1874254"/>
            <a:ext cx="841814" cy="773779"/>
          </a:xfrm>
          <a:prstGeom prst="rect">
            <a:avLst/>
          </a:prstGeom>
          <a:ln>
            <a:noFill/>
          </a:ln>
          <a:effectLst>
            <a:outerShdw blurRad="292100" dist="139700" dir="2700000" algn="tl" rotWithShape="0">
              <a:srgbClr val="333333">
                <a:alpha val="65000"/>
              </a:srgbClr>
            </a:outerShdw>
          </a:effectLst>
        </p:spPr>
      </p:pic>
      <p:pic>
        <p:nvPicPr>
          <p:cNvPr id="80" name="Picture 79">
            <a:extLst>
              <a:ext uri="{FF2B5EF4-FFF2-40B4-BE49-F238E27FC236}">
                <a16:creationId xmlns:a16="http://schemas.microsoft.com/office/drawing/2014/main" id="{1890DCC1-CCCF-BFC6-6D64-A82B7A76FA0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069914" y="2947320"/>
            <a:ext cx="795463" cy="788576"/>
          </a:xfrm>
          <a:prstGeom prst="rect">
            <a:avLst/>
          </a:prstGeom>
          <a:ln>
            <a:noFill/>
          </a:ln>
          <a:effectLst>
            <a:outerShdw blurRad="292100" dist="139700" dir="2700000" algn="tl" rotWithShape="0">
              <a:srgbClr val="333333">
                <a:alpha val="65000"/>
              </a:srgbClr>
            </a:outerShdw>
          </a:effectLst>
        </p:spPr>
      </p:pic>
      <p:pic>
        <p:nvPicPr>
          <p:cNvPr id="82" name="Picture 81">
            <a:extLst>
              <a:ext uri="{FF2B5EF4-FFF2-40B4-BE49-F238E27FC236}">
                <a16:creationId xmlns:a16="http://schemas.microsoft.com/office/drawing/2014/main" id="{D0AADBBD-A9B0-604C-1F86-D486464EAE4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068297" y="4003831"/>
            <a:ext cx="796541" cy="692609"/>
          </a:xfrm>
          <a:prstGeom prst="rect">
            <a:avLst/>
          </a:prstGeom>
          <a:ln>
            <a:noFill/>
          </a:ln>
          <a:effectLst>
            <a:outerShdw blurRad="292100" dist="139700" dir="2700000" algn="tl" rotWithShape="0">
              <a:srgbClr val="333333">
                <a:alpha val="65000"/>
              </a:srgbClr>
            </a:outerShdw>
          </a:effectLst>
        </p:spPr>
      </p:pic>
      <p:pic>
        <p:nvPicPr>
          <p:cNvPr id="84" name="Picture 83">
            <a:extLst>
              <a:ext uri="{FF2B5EF4-FFF2-40B4-BE49-F238E27FC236}">
                <a16:creationId xmlns:a16="http://schemas.microsoft.com/office/drawing/2014/main" id="{378D8208-C339-B72E-CA95-0D8C20E08BE4}"/>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073855" y="4948271"/>
            <a:ext cx="779689" cy="700314"/>
          </a:xfrm>
          <a:prstGeom prst="rect">
            <a:avLst/>
          </a:prstGeom>
          <a:ln>
            <a:noFill/>
          </a:ln>
          <a:effectLst>
            <a:outerShdw blurRad="292100" dist="139700" dir="2700000" algn="tl" rotWithShape="0">
              <a:srgbClr val="333333">
                <a:alpha val="65000"/>
              </a:srgbClr>
            </a:outerShdw>
          </a:effectLst>
        </p:spPr>
      </p:pic>
      <p:pic>
        <p:nvPicPr>
          <p:cNvPr id="86" name="Picture 85">
            <a:extLst>
              <a:ext uri="{FF2B5EF4-FFF2-40B4-BE49-F238E27FC236}">
                <a16:creationId xmlns:a16="http://schemas.microsoft.com/office/drawing/2014/main" id="{3910D578-40EA-7C7A-3DC8-A20D7B9CB172}"/>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8021677" y="5823604"/>
            <a:ext cx="836348" cy="684859"/>
          </a:xfrm>
          <a:prstGeom prst="rect">
            <a:avLst/>
          </a:prstGeom>
          <a:ln>
            <a:noFill/>
          </a:ln>
          <a:effectLst>
            <a:outerShdw blurRad="292100" dist="139700" dir="2700000" algn="tl" rotWithShape="0">
              <a:srgbClr val="333333">
                <a:alpha val="65000"/>
              </a:srgbClr>
            </a:outerShdw>
          </a:effectLst>
        </p:spPr>
      </p:pic>
      <p:pic>
        <p:nvPicPr>
          <p:cNvPr id="90" name="Picture 89">
            <a:extLst>
              <a:ext uri="{FF2B5EF4-FFF2-40B4-BE49-F238E27FC236}">
                <a16:creationId xmlns:a16="http://schemas.microsoft.com/office/drawing/2014/main" id="{967D09DE-E0A5-3D8A-2C31-315278AA570A}"/>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411641" y="2836626"/>
            <a:ext cx="1177333" cy="651003"/>
          </a:xfrm>
          <a:prstGeom prst="rect">
            <a:avLst/>
          </a:prstGeom>
          <a:ln>
            <a:noFill/>
          </a:ln>
          <a:effectLst>
            <a:outerShdw blurRad="292100" dist="139700" dir="2700000" algn="tl" rotWithShape="0">
              <a:srgbClr val="333333">
                <a:alpha val="65000"/>
              </a:srgbClr>
            </a:outerShdw>
          </a:effectLst>
        </p:spPr>
      </p:pic>
      <p:pic>
        <p:nvPicPr>
          <p:cNvPr id="92" name="Picture 91">
            <a:extLst>
              <a:ext uri="{FF2B5EF4-FFF2-40B4-BE49-F238E27FC236}">
                <a16:creationId xmlns:a16="http://schemas.microsoft.com/office/drawing/2014/main" id="{3B53E9B8-37E2-D809-A6E8-99F76255EF4E}"/>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10878013" y="2821047"/>
            <a:ext cx="1161221" cy="643181"/>
          </a:xfrm>
          <a:prstGeom prst="rect">
            <a:avLst/>
          </a:prstGeom>
          <a:ln>
            <a:noFill/>
          </a:ln>
          <a:effectLst>
            <a:outerShdw blurRad="292100" dist="139700" dir="2700000" algn="tl" rotWithShape="0">
              <a:srgbClr val="333333">
                <a:alpha val="65000"/>
              </a:srgbClr>
            </a:outerShdw>
          </a:effectLst>
        </p:spPr>
      </p:pic>
      <p:pic>
        <p:nvPicPr>
          <p:cNvPr id="94" name="Picture 93">
            <a:extLst>
              <a:ext uri="{FF2B5EF4-FFF2-40B4-BE49-F238E27FC236}">
                <a16:creationId xmlns:a16="http://schemas.microsoft.com/office/drawing/2014/main" id="{B91FFC44-64F5-D6B3-98B7-4FD804037AC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424709" y="4552093"/>
            <a:ext cx="951680" cy="535897"/>
          </a:xfrm>
          <a:prstGeom prst="rect">
            <a:avLst/>
          </a:prstGeom>
          <a:ln>
            <a:noFill/>
          </a:ln>
          <a:effectLst>
            <a:outerShdw blurRad="292100" dist="139700" dir="2700000" algn="tl" rotWithShape="0">
              <a:srgbClr val="333333">
                <a:alpha val="65000"/>
              </a:srgbClr>
            </a:outerShdw>
          </a:effectLst>
        </p:spPr>
      </p:pic>
      <p:pic>
        <p:nvPicPr>
          <p:cNvPr id="96" name="Picture 95">
            <a:extLst>
              <a:ext uri="{FF2B5EF4-FFF2-40B4-BE49-F238E27FC236}">
                <a16:creationId xmlns:a16="http://schemas.microsoft.com/office/drawing/2014/main" id="{0D9632A7-039A-1D50-4458-BF4F1C6CE1D7}"/>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0024786" y="4782816"/>
            <a:ext cx="1085618" cy="597807"/>
          </a:xfrm>
          <a:prstGeom prst="rect">
            <a:avLst/>
          </a:prstGeom>
          <a:ln>
            <a:noFill/>
          </a:ln>
          <a:effectLst>
            <a:outerShdw blurRad="292100" dist="139700" dir="2700000" algn="tl" rotWithShape="0">
              <a:srgbClr val="333333">
                <a:alpha val="65000"/>
              </a:srgbClr>
            </a:outerShdw>
          </a:effectLst>
        </p:spPr>
      </p:pic>
      <p:pic>
        <p:nvPicPr>
          <p:cNvPr id="100" name="Picture 99">
            <a:extLst>
              <a:ext uri="{FF2B5EF4-FFF2-40B4-BE49-F238E27FC236}">
                <a16:creationId xmlns:a16="http://schemas.microsoft.com/office/drawing/2014/main" id="{8C32B39E-6A69-243F-8215-88F1D6CDBB4D}"/>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0976466" y="4939734"/>
            <a:ext cx="1102726" cy="625677"/>
          </a:xfrm>
          <a:prstGeom prst="rect">
            <a:avLst/>
          </a:prstGeom>
          <a:ln>
            <a:noFill/>
          </a:ln>
          <a:effectLst>
            <a:outerShdw blurRad="292100" dist="139700" dir="2700000" algn="tl" rotWithShape="0">
              <a:srgbClr val="333333">
                <a:alpha val="65000"/>
              </a:srgbClr>
            </a:outerShdw>
          </a:effectLst>
        </p:spPr>
      </p:pic>
      <p:pic>
        <p:nvPicPr>
          <p:cNvPr id="104" name="Picture 103">
            <a:extLst>
              <a:ext uri="{FF2B5EF4-FFF2-40B4-BE49-F238E27FC236}">
                <a16:creationId xmlns:a16="http://schemas.microsoft.com/office/drawing/2014/main" id="{82EC9249-AB97-F5F7-4EB6-CCC4C40B3EE3}"/>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597554" y="4080068"/>
            <a:ext cx="941362" cy="1288056"/>
          </a:xfrm>
          <a:prstGeom prst="rect">
            <a:avLst/>
          </a:prstGeom>
          <a:ln>
            <a:noFill/>
          </a:ln>
          <a:effectLst>
            <a:outerShdw blurRad="292100" dist="139700" dir="2700000" algn="tl" rotWithShape="0">
              <a:srgbClr val="333333">
                <a:alpha val="65000"/>
              </a:srgbClr>
            </a:outerShdw>
          </a:effectLst>
        </p:spPr>
      </p:pic>
      <p:pic>
        <p:nvPicPr>
          <p:cNvPr id="106" name="Picture 105">
            <a:extLst>
              <a:ext uri="{FF2B5EF4-FFF2-40B4-BE49-F238E27FC236}">
                <a16:creationId xmlns:a16="http://schemas.microsoft.com/office/drawing/2014/main" id="{0E10EC3C-D9F3-53C1-2DAA-4E4139B2B92D}"/>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764683" y="4758899"/>
            <a:ext cx="941145" cy="1256746"/>
          </a:xfrm>
          <a:prstGeom prst="rect">
            <a:avLst/>
          </a:prstGeom>
          <a:ln>
            <a:noFill/>
          </a:ln>
          <a:effectLst>
            <a:outerShdw blurRad="292100" dist="139700" dir="2700000" algn="tl" rotWithShape="0">
              <a:srgbClr val="333333">
                <a:alpha val="65000"/>
              </a:srgbClr>
            </a:outerShdw>
          </a:effectLst>
        </p:spPr>
      </p:pic>
      <p:pic>
        <p:nvPicPr>
          <p:cNvPr id="109" name="Picture 108">
            <a:extLst>
              <a:ext uri="{FF2B5EF4-FFF2-40B4-BE49-F238E27FC236}">
                <a16:creationId xmlns:a16="http://schemas.microsoft.com/office/drawing/2014/main" id="{A3B92AE4-562B-4185-5FB2-C37A00D6F697}"/>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537168" y="4080121"/>
            <a:ext cx="995281" cy="1910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5138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FDC0271-037A-790E-A92E-070134B5C58B}"/>
              </a:ext>
              <a:ext uri="{C183D7F6-B498-43B3-948B-1728B52AA6E4}">
                <adec:decorative xmlns:adec="http://schemas.microsoft.com/office/drawing/2017/decorative" val="1"/>
              </a:ext>
            </a:extLst>
          </p:cNvPr>
          <p:cNvSpPr/>
          <p:nvPr/>
        </p:nvSpPr>
        <p:spPr>
          <a:xfrm>
            <a:off x="307334" y="1442503"/>
            <a:ext cx="2794732" cy="342012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t" anchorCtr="0"/>
          <a:lstStyle/>
          <a:p>
            <a:pPr marL="114300"/>
            <a:endParaRPr lang="en-US" sz="1600" b="1" kern="0" dirty="0">
              <a:solidFill>
                <a:schemeClr val="tx1"/>
              </a:solidFill>
              <a:latin typeface="+mj-lt"/>
              <a:cs typeface="Arial" panose="020B0604020202020204" pitchFamily="34" charset="0"/>
            </a:endParaRPr>
          </a:p>
        </p:txBody>
      </p:sp>
      <p:sp>
        <p:nvSpPr>
          <p:cNvPr id="14" name="Rectangle 13">
            <a:extLst>
              <a:ext uri="{FF2B5EF4-FFF2-40B4-BE49-F238E27FC236}">
                <a16:creationId xmlns:a16="http://schemas.microsoft.com/office/drawing/2014/main" id="{16F575D4-C2C8-B302-17CF-A8C0D6488E9C}"/>
              </a:ext>
              <a:ext uri="{C183D7F6-B498-43B3-948B-1728B52AA6E4}">
                <adec:decorative xmlns:adec="http://schemas.microsoft.com/office/drawing/2017/decorative" val="1"/>
              </a:ext>
            </a:extLst>
          </p:cNvPr>
          <p:cNvSpPr/>
          <p:nvPr/>
        </p:nvSpPr>
        <p:spPr>
          <a:xfrm>
            <a:off x="3281121" y="1442503"/>
            <a:ext cx="2466858" cy="342012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t" anchorCtr="0"/>
          <a:lstStyle/>
          <a:p>
            <a:pPr marL="114300"/>
            <a:endParaRPr lang="en-US" sz="1600" b="1" kern="0" dirty="0">
              <a:solidFill>
                <a:schemeClr val="tx1"/>
              </a:solidFill>
              <a:latin typeface="+mj-lt"/>
              <a:cs typeface="Arial" panose="020B0604020202020204" pitchFamily="34" charset="0"/>
            </a:endParaRPr>
          </a:p>
        </p:txBody>
      </p:sp>
      <p:sp>
        <p:nvSpPr>
          <p:cNvPr id="15" name="Rectangle 14">
            <a:extLst>
              <a:ext uri="{FF2B5EF4-FFF2-40B4-BE49-F238E27FC236}">
                <a16:creationId xmlns:a16="http://schemas.microsoft.com/office/drawing/2014/main" id="{B828C4BA-2D80-C918-29EC-B8C4226A5BB8}"/>
              </a:ext>
              <a:ext uri="{C183D7F6-B498-43B3-948B-1728B52AA6E4}">
                <adec:decorative xmlns:adec="http://schemas.microsoft.com/office/drawing/2017/decorative" val="1"/>
              </a:ext>
            </a:extLst>
          </p:cNvPr>
          <p:cNvSpPr/>
          <p:nvPr/>
        </p:nvSpPr>
        <p:spPr>
          <a:xfrm>
            <a:off x="5905058" y="1442503"/>
            <a:ext cx="3063804" cy="342012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t" anchorCtr="0"/>
          <a:lstStyle/>
          <a:p>
            <a:pPr marL="114300" indent="0">
              <a:buNone/>
            </a:pPr>
            <a:endParaRPr lang="en-US" sz="2400" b="1"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82D0F8A-D144-4B63-D5F8-F9D87B741ED8}"/>
              </a:ext>
              <a:ext uri="{C183D7F6-B498-43B3-948B-1728B52AA6E4}">
                <adec:decorative xmlns:adec="http://schemas.microsoft.com/office/drawing/2017/decorative" val="1"/>
              </a:ext>
            </a:extLst>
          </p:cNvPr>
          <p:cNvSpPr/>
          <p:nvPr/>
        </p:nvSpPr>
        <p:spPr>
          <a:xfrm>
            <a:off x="9105008" y="1442503"/>
            <a:ext cx="2846487" cy="342012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t" anchorCtr="0"/>
          <a:lstStyle/>
          <a:p>
            <a:pPr marL="114300"/>
            <a:endParaRPr lang="en-US" sz="1600" b="1" kern="0" dirty="0">
              <a:solidFill>
                <a:schemeClr val="tx1"/>
              </a:solidFill>
              <a:latin typeface="+mj-lt"/>
              <a:cs typeface="Arial" panose="020B0604020202020204" pitchFamily="34" charset="0"/>
            </a:endParaRPr>
          </a:p>
        </p:txBody>
      </p:sp>
      <p:sp>
        <p:nvSpPr>
          <p:cNvPr id="8" name="Google Shape;292;p2">
            <a:extLst>
              <a:ext uri="{FF2B5EF4-FFF2-40B4-BE49-F238E27FC236}">
                <a16:creationId xmlns:a16="http://schemas.microsoft.com/office/drawing/2014/main" id="{4A3777A1-BBE3-69F8-0618-A056B6163144}"/>
              </a:ext>
            </a:extLst>
          </p:cNvPr>
          <p:cNvSpPr/>
          <p:nvPr/>
        </p:nvSpPr>
        <p:spPr>
          <a:xfrm>
            <a:off x="319258" y="4971570"/>
            <a:ext cx="6640717" cy="1710776"/>
          </a:xfrm>
          <a:prstGeom prst="rect">
            <a:avLst/>
          </a:prstGeom>
          <a:noFill/>
          <a:ln>
            <a:noFill/>
          </a:ln>
        </p:spPr>
        <p:txBody>
          <a:bodyPr spcFirstLastPara="1" wrap="square" lIns="137160" tIns="0" rIns="137160" bIns="45700" anchor="ctr" anchorCtr="0">
            <a:noAutofit/>
          </a:bodyPr>
          <a:lstStyle/>
          <a:p>
            <a:pPr marL="0" marR="0" lvl="0" indent="0" defTabSz="914400" rtl="0" eaLnBrk="1" fontAlgn="auto" latinLnBrk="0" hangingPunct="1">
              <a:lnSpc>
                <a:spcPct val="150000"/>
              </a:lnSpc>
              <a:spcBef>
                <a:spcPts val="0"/>
              </a:spcBef>
              <a:spcAft>
                <a:spcPts val="0"/>
              </a:spcAft>
              <a:buClr>
                <a:srgbClr val="FFFFFF"/>
              </a:buClr>
              <a:buSzPts val="1800"/>
              <a:buFont typeface="Proxima Nova"/>
              <a:buNone/>
              <a:tabLst/>
              <a:defRPr/>
            </a:pPr>
            <a:r>
              <a:rPr kumimoji="0" lang="en-US" sz="1600" b="1" i="0" u="none" strike="noStrike" kern="1200" cap="none" spc="0" normalizeH="0" baseline="0" noProof="0" dirty="0" err="1">
                <a:ln>
                  <a:noFill/>
                </a:ln>
                <a:solidFill>
                  <a:schemeClr val="bg2">
                    <a:lumMod val="25000"/>
                  </a:schemeClr>
                </a:solidFill>
                <a:effectLst/>
                <a:uLnTx/>
                <a:uFillTx/>
                <a:latin typeface="Arial" panose="020B0604020202020204" pitchFamily="34" charset="0"/>
                <a:ea typeface="Arial Narrow"/>
                <a:cs typeface="Arial" panose="020B0604020202020204" pitchFamily="34" charset="0"/>
                <a:sym typeface="Arial Narrow"/>
              </a:rPr>
              <a:t>Customising</a:t>
            </a:r>
            <a:r>
              <a:rPr kumimoji="0" lang="en-US" sz="16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Arial Narrow"/>
                <a:cs typeface="Arial" panose="020B0604020202020204" pitchFamily="34" charset="0"/>
                <a:sym typeface="Arial Narrow"/>
              </a:rPr>
              <a:t> your assets</a:t>
            </a:r>
            <a:endParaRPr kumimoji="0" lang="en-US" sz="1200" b="1" i="0" u="none" strike="noStrike" kern="1200" cap="none" spc="0" normalizeH="0" baseline="0" noProof="0" dirty="0">
              <a:ln>
                <a:noFill/>
              </a:ln>
              <a:solidFill>
                <a:schemeClr val="bg2">
                  <a:lumMod val="25000"/>
                </a:schemeClr>
              </a:solidFill>
              <a:effectLst/>
              <a:uLnTx/>
              <a:uFillTx/>
              <a:latin typeface="Arial" panose="020B0604020202020204" pitchFamily="34" charset="0"/>
              <a:ea typeface="Arial Narrow"/>
              <a:cs typeface="Arial" panose="020B0604020202020204" pitchFamily="34" charset="0"/>
              <a:sym typeface="Arial Narrow"/>
            </a:endParaRPr>
          </a:p>
          <a:p>
            <a:pPr marL="0" marR="0" lvl="0" indent="0" defTabSz="914400" rtl="0" eaLnBrk="1" fontAlgn="auto" latinLnBrk="0" hangingPunct="1">
              <a:lnSpc>
                <a:spcPct val="100000"/>
              </a:lnSpc>
              <a:spcBef>
                <a:spcPts val="0"/>
              </a:spcBef>
              <a:spcAft>
                <a:spcPts val="0"/>
              </a:spcAft>
              <a:buClr>
                <a:srgbClr val="FFFFFF"/>
              </a:buClr>
              <a:buSzPts val="1800"/>
              <a:buFont typeface="Proxima Nova"/>
              <a:buNone/>
              <a:tabLst/>
              <a:defRPr/>
            </a:pPr>
            <a:r>
              <a:rPr lang="en-US" sz="1200" dirty="0">
                <a:solidFill>
                  <a:schemeClr val="bg2">
                    <a:lumMod val="25000"/>
                  </a:schemeClr>
                </a:solidFill>
                <a:latin typeface="Arial" panose="020B0604020202020204" pitchFamily="34" charset="0"/>
                <a:ea typeface="Arial Narrow"/>
                <a:cs typeface="Arial" panose="020B0604020202020204" pitchFamily="34" charset="0"/>
                <a:sym typeface="Arial Narrow"/>
              </a:rPr>
              <a:t>The campaign assets in this collection are templates that require partner </a:t>
            </a:r>
            <a:r>
              <a:rPr lang="en-US" sz="1200" dirty="0" err="1">
                <a:solidFill>
                  <a:schemeClr val="bg2">
                    <a:lumMod val="25000"/>
                  </a:schemeClr>
                </a:solidFill>
                <a:latin typeface="Arial" panose="020B0604020202020204" pitchFamily="34" charset="0"/>
                <a:ea typeface="Arial Narrow"/>
                <a:cs typeface="Arial" panose="020B0604020202020204" pitchFamily="34" charset="0"/>
                <a:sym typeface="Arial Narrow"/>
              </a:rPr>
              <a:t>customisation</a:t>
            </a:r>
            <a:r>
              <a:rPr lang="en-US" sz="1200" dirty="0">
                <a:solidFill>
                  <a:schemeClr val="bg2">
                    <a:lumMod val="25000"/>
                  </a:schemeClr>
                </a:solidFill>
                <a:latin typeface="Arial" panose="020B0604020202020204" pitchFamily="34" charset="0"/>
                <a:ea typeface="Arial Narrow"/>
                <a:cs typeface="Arial" panose="020B0604020202020204" pitchFamily="34" charset="0"/>
                <a:sym typeface="Arial Narrow"/>
              </a:rPr>
              <a:t>. </a:t>
            </a:r>
            <a:br>
              <a:rPr lang="en-US" sz="1200" dirty="0">
                <a:solidFill>
                  <a:schemeClr val="bg2">
                    <a:lumMod val="25000"/>
                  </a:schemeClr>
                </a:solidFill>
                <a:latin typeface="Arial" panose="020B0604020202020204" pitchFamily="34" charset="0"/>
                <a:ea typeface="Arial Narrow"/>
                <a:cs typeface="Arial" panose="020B0604020202020204" pitchFamily="34" charset="0"/>
                <a:sym typeface="Arial Narrow"/>
              </a:rPr>
            </a:br>
            <a:r>
              <a:rPr lang="en-US" sz="1200" dirty="0">
                <a:solidFill>
                  <a:schemeClr val="bg2">
                    <a:lumMod val="25000"/>
                  </a:schemeClr>
                </a:solidFill>
                <a:latin typeface="Arial" panose="020B0604020202020204" pitchFamily="34" charset="0"/>
                <a:ea typeface="Arial Narrow"/>
                <a:cs typeface="Arial" panose="020B0604020202020204" pitchFamily="34" charset="0"/>
                <a:sym typeface="Arial Narrow"/>
              </a:rPr>
              <a:t>Each asset will give specific instructions for you to make it your own, by modifying:</a:t>
            </a:r>
          </a:p>
          <a:p>
            <a:pPr marL="285750" marR="0" lvl="0" indent="-285750" defTabSz="914400" rtl="0" eaLnBrk="1" fontAlgn="auto" latinLnBrk="0" hangingPunct="1">
              <a:lnSpc>
                <a:spcPct val="150000"/>
              </a:lnSpc>
              <a:spcBef>
                <a:spcPts val="0"/>
              </a:spcBef>
              <a:spcAft>
                <a:spcPts val="0"/>
              </a:spcAft>
              <a:buSzPts val="1800"/>
              <a:buFont typeface="Arial" panose="020B0604020202020204" pitchFamily="34" charset="0"/>
              <a:buChar char="•"/>
              <a:tabLst/>
              <a:defRPr/>
            </a:pPr>
            <a:r>
              <a:rPr lang="en-US" sz="1200" dirty="0">
                <a:solidFill>
                  <a:schemeClr val="bg2">
                    <a:lumMod val="25000"/>
                  </a:schemeClr>
                </a:solidFill>
                <a:latin typeface="Arial" panose="020B0604020202020204" pitchFamily="34" charset="0"/>
                <a:ea typeface="Arial Narrow"/>
                <a:cs typeface="Arial" panose="020B0604020202020204" pitchFamily="34" charset="0"/>
                <a:sym typeface="Arial Narrow"/>
              </a:rPr>
              <a:t>Brand font, logo, and colors</a:t>
            </a:r>
            <a:endParaRPr kumimoji="0" lang="en-US" sz="1200" i="0" u="none" strike="noStrike" kern="1200" cap="none" spc="0" normalizeH="0" baseline="0" noProof="0" dirty="0">
              <a:ln>
                <a:noFill/>
              </a:ln>
              <a:solidFill>
                <a:schemeClr val="bg2">
                  <a:lumMod val="25000"/>
                </a:schemeClr>
              </a:solidFill>
              <a:effectLst/>
              <a:uLnTx/>
              <a:uFillTx/>
              <a:latin typeface="Arial" panose="020B0604020202020204" pitchFamily="34" charset="0"/>
              <a:ea typeface="Arial Narrow"/>
              <a:cs typeface="Arial" panose="020B0604020202020204" pitchFamily="34" charset="0"/>
              <a:sym typeface="Arial Narrow"/>
            </a:endParaRPr>
          </a:p>
          <a:p>
            <a:pPr marL="285750" marR="0" lvl="0" indent="-285750" defTabSz="914400" rtl="0" eaLnBrk="1" fontAlgn="auto" latinLnBrk="0" hangingPunct="1">
              <a:lnSpc>
                <a:spcPct val="150000"/>
              </a:lnSpc>
              <a:spcBef>
                <a:spcPts val="0"/>
              </a:spcBef>
              <a:spcAft>
                <a:spcPts val="0"/>
              </a:spcAft>
              <a:buSzPts val="1800"/>
              <a:buFont typeface="Arial" panose="020B0604020202020204" pitchFamily="34" charset="0"/>
              <a:buChar char="•"/>
              <a:tabLst/>
              <a:defRPr/>
            </a:pPr>
            <a:r>
              <a:rPr lang="en-US" sz="1200" dirty="0">
                <a:solidFill>
                  <a:schemeClr val="bg2">
                    <a:lumMod val="25000"/>
                  </a:schemeClr>
                </a:solidFill>
                <a:latin typeface="Arial" panose="020B0604020202020204" pitchFamily="34" charset="0"/>
                <a:ea typeface="Arial Narrow"/>
                <a:cs typeface="Arial" panose="020B0604020202020204" pitchFamily="34" charset="0"/>
                <a:sym typeface="Arial Narrow"/>
              </a:rPr>
              <a:t>Solution value proposition and details</a:t>
            </a:r>
          </a:p>
          <a:p>
            <a:pPr marL="285750" marR="0" lvl="0" indent="-285750" defTabSz="914400" rtl="0" eaLnBrk="1" fontAlgn="auto" latinLnBrk="0" hangingPunct="1">
              <a:lnSpc>
                <a:spcPct val="150000"/>
              </a:lnSpc>
              <a:spcBef>
                <a:spcPts val="0"/>
              </a:spcBef>
              <a:spcAft>
                <a:spcPts val="0"/>
              </a:spcAft>
              <a:buSzPts val="1800"/>
              <a:buFont typeface="Arial" panose="020B0604020202020204" pitchFamily="34" charset="0"/>
              <a:buChar char="•"/>
              <a:tabLst/>
              <a:defRPr/>
            </a:pPr>
            <a:r>
              <a:rPr lang="en-US" sz="1200" dirty="0">
                <a:solidFill>
                  <a:schemeClr val="bg2">
                    <a:lumMod val="25000"/>
                  </a:schemeClr>
                </a:solidFill>
                <a:latin typeface="Arial" panose="020B0604020202020204" pitchFamily="34" charset="0"/>
                <a:ea typeface="Arial Narrow"/>
                <a:cs typeface="Arial" panose="020B0604020202020204" pitchFamily="34" charset="0"/>
                <a:sym typeface="Arial Narrow"/>
              </a:rPr>
              <a:t>Call to Action (with link) and company contact information</a:t>
            </a:r>
            <a:endParaRPr lang="en-US" sz="1200" dirty="0">
              <a:solidFill>
                <a:schemeClr val="bg2">
                  <a:lumMod val="25000"/>
                </a:schemeClr>
              </a:solidFill>
              <a:latin typeface="Arial" panose="020B0604020202020204" pitchFamily="34" charset="0"/>
              <a:ea typeface="Arial Narrow"/>
              <a:cs typeface="Arial" panose="020B0604020202020204" pitchFamily="34" charset="0"/>
            </a:endParaRPr>
          </a:p>
        </p:txBody>
      </p:sp>
      <p:sp>
        <p:nvSpPr>
          <p:cNvPr id="48" name="TextBox 47">
            <a:extLst>
              <a:ext uri="{FF2B5EF4-FFF2-40B4-BE49-F238E27FC236}">
                <a16:creationId xmlns:a16="http://schemas.microsoft.com/office/drawing/2014/main" id="{778BDB5A-5F76-E895-4504-727A21ECF9D2}"/>
              </a:ext>
            </a:extLst>
          </p:cNvPr>
          <p:cNvSpPr txBox="1"/>
          <p:nvPr/>
        </p:nvSpPr>
        <p:spPr>
          <a:xfrm>
            <a:off x="9944450" y="2248909"/>
            <a:ext cx="1313698" cy="307777"/>
          </a:xfrm>
          <a:prstGeom prst="rect">
            <a:avLst/>
          </a:prstGeom>
          <a:noFill/>
        </p:spPr>
        <p:txBody>
          <a:bodyPr wrap="square" lIns="0" tIns="0" rIns="0" bIns="0" anchor="ctr">
            <a:spAutoFit/>
          </a:bodyPr>
          <a:lstStyle/>
          <a:p>
            <a:pPr algn="ctr"/>
            <a:r>
              <a:rPr lang="en-US" sz="1000" dirty="0">
                <a:latin typeface="Arial" panose="020B0604020202020204" pitchFamily="34" charset="0"/>
                <a:cs typeface="Arial" panose="020B0604020202020204" pitchFamily="34" charset="0"/>
              </a:rPr>
              <a:t>Partner To Customer Pitch deck (1)</a:t>
            </a:r>
          </a:p>
        </p:txBody>
      </p:sp>
      <p:sp>
        <p:nvSpPr>
          <p:cNvPr id="22" name="Title 21">
            <a:extLst>
              <a:ext uri="{FF2B5EF4-FFF2-40B4-BE49-F238E27FC236}">
                <a16:creationId xmlns:a16="http://schemas.microsoft.com/office/drawing/2014/main" id="{ECCCB442-C277-45E7-07EE-5679EC9953D1}"/>
              </a:ext>
            </a:extLst>
          </p:cNvPr>
          <p:cNvSpPr>
            <a:spLocks noGrp="1"/>
          </p:cNvSpPr>
          <p:nvPr>
            <p:ph type="title" idx="4294967295"/>
          </p:nvPr>
        </p:nvSpPr>
        <p:spPr>
          <a:xfrm>
            <a:off x="319258" y="337188"/>
            <a:ext cx="11017250" cy="554038"/>
          </a:xfrm>
        </p:spPr>
        <p:txBody>
          <a:bodyPr>
            <a:normAutofit/>
          </a:bodyPr>
          <a:lstStyle/>
          <a:p>
            <a:r>
              <a:rPr lang="en-US" sz="2800" dirty="0">
                <a:solidFill>
                  <a:schemeClr val="bg2">
                    <a:lumMod val="25000"/>
                  </a:schemeClr>
                </a:solidFill>
                <a:latin typeface="Arial" panose="020B0604020202020204" pitchFamily="34" charset="0"/>
                <a:cs typeface="Arial" panose="020B0604020202020204" pitchFamily="34" charset="0"/>
              </a:rPr>
              <a:t>Campaign Asset Library</a:t>
            </a:r>
          </a:p>
        </p:txBody>
      </p:sp>
      <p:sp>
        <p:nvSpPr>
          <p:cNvPr id="44" name="TextBox 43">
            <a:extLst>
              <a:ext uri="{FF2B5EF4-FFF2-40B4-BE49-F238E27FC236}">
                <a16:creationId xmlns:a16="http://schemas.microsoft.com/office/drawing/2014/main" id="{6167DE67-2803-CB7F-0A87-1AC90763C6F8}"/>
              </a:ext>
            </a:extLst>
          </p:cNvPr>
          <p:cNvSpPr txBox="1"/>
          <p:nvPr/>
        </p:nvSpPr>
        <p:spPr>
          <a:xfrm>
            <a:off x="1060316" y="3769997"/>
            <a:ext cx="1096758" cy="153888"/>
          </a:xfrm>
          <a:prstGeom prst="rect">
            <a:avLst/>
          </a:prstGeom>
          <a:noFill/>
        </p:spPr>
        <p:txBody>
          <a:bodyPr wrap="square" lIns="0" tIns="0" rIns="0" bIns="0" anchor="ctr">
            <a:spAutoFit/>
          </a:bodyPr>
          <a:lstStyle/>
          <a:p>
            <a:pPr algn="ctr"/>
            <a:r>
              <a:rPr lang="en-US" sz="1000" dirty="0">
                <a:latin typeface="Arial" panose="020B0604020202020204" pitchFamily="34" charset="0"/>
                <a:cs typeface="Arial" panose="020B0604020202020204" pitchFamily="34" charset="0"/>
              </a:rPr>
              <a:t>Social ads (5)</a:t>
            </a:r>
          </a:p>
        </p:txBody>
      </p:sp>
      <p:sp>
        <p:nvSpPr>
          <p:cNvPr id="54" name="TextBox 53">
            <a:extLst>
              <a:ext uri="{FF2B5EF4-FFF2-40B4-BE49-F238E27FC236}">
                <a16:creationId xmlns:a16="http://schemas.microsoft.com/office/drawing/2014/main" id="{C6211181-F3D5-59F5-86A4-2C9D333D9864}"/>
              </a:ext>
            </a:extLst>
          </p:cNvPr>
          <p:cNvSpPr txBox="1"/>
          <p:nvPr/>
        </p:nvSpPr>
        <p:spPr>
          <a:xfrm>
            <a:off x="1051872" y="2512980"/>
            <a:ext cx="1017874" cy="153888"/>
          </a:xfrm>
          <a:prstGeom prst="rect">
            <a:avLst/>
          </a:prstGeom>
          <a:noFill/>
        </p:spPr>
        <p:txBody>
          <a:bodyPr wrap="square" lIns="0" tIns="0" rIns="0" bIns="0" anchor="ctr">
            <a:spAutoFit/>
          </a:bodyPr>
          <a:lstStyle/>
          <a:p>
            <a:pPr algn="ctr"/>
            <a:r>
              <a:rPr lang="en-US" sz="1000" dirty="0">
                <a:latin typeface="Arial" panose="020B0604020202020204" pitchFamily="34" charset="0"/>
                <a:cs typeface="Arial" panose="020B0604020202020204" pitchFamily="34" charset="0"/>
              </a:rPr>
              <a:t>Promo email </a:t>
            </a:r>
            <a:r>
              <a:rPr lang="en-US" sz="1000">
                <a:latin typeface="Arial" panose="020B0604020202020204" pitchFamily="34" charset="0"/>
                <a:cs typeface="Arial" panose="020B0604020202020204" pitchFamily="34" charset="0"/>
              </a:rPr>
              <a:t>(1)</a:t>
            </a:r>
            <a:endParaRPr lang="en-US"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03F539A-C807-7310-767F-403D4729F0C9}"/>
              </a:ext>
            </a:extLst>
          </p:cNvPr>
          <p:cNvSpPr txBox="1"/>
          <p:nvPr/>
        </p:nvSpPr>
        <p:spPr>
          <a:xfrm>
            <a:off x="3902471" y="2389840"/>
            <a:ext cx="1161668" cy="153888"/>
          </a:xfrm>
          <a:prstGeom prst="rect">
            <a:avLst/>
          </a:prstGeom>
          <a:noFill/>
        </p:spPr>
        <p:txBody>
          <a:bodyPr wrap="square" lIns="0" tIns="0" rIns="0" bIns="0" anchor="ctr">
            <a:spAutoFit/>
          </a:bodyPr>
          <a:lstStyle/>
          <a:p>
            <a:pPr algn="ctr">
              <a:spcAft>
                <a:spcPts val="600"/>
              </a:spcAft>
            </a:pPr>
            <a:r>
              <a:rPr lang="en-US" sz="1000" dirty="0">
                <a:latin typeface="Arial" panose="020B0604020202020204" pitchFamily="34" charset="0"/>
                <a:cs typeface="Arial" panose="020B0604020202020204" pitchFamily="34" charset="0"/>
              </a:rPr>
              <a:t>TEI Report</a:t>
            </a:r>
          </a:p>
        </p:txBody>
      </p:sp>
      <p:sp>
        <p:nvSpPr>
          <p:cNvPr id="21" name="TextBox 20">
            <a:extLst>
              <a:ext uri="{FF2B5EF4-FFF2-40B4-BE49-F238E27FC236}">
                <a16:creationId xmlns:a16="http://schemas.microsoft.com/office/drawing/2014/main" id="{3E61A331-74C4-AE36-924F-31E920E93ACB}"/>
              </a:ext>
            </a:extLst>
          </p:cNvPr>
          <p:cNvSpPr txBox="1"/>
          <p:nvPr/>
        </p:nvSpPr>
        <p:spPr>
          <a:xfrm>
            <a:off x="7507090" y="4349073"/>
            <a:ext cx="1059040" cy="153888"/>
          </a:xfrm>
          <a:prstGeom prst="rect">
            <a:avLst/>
          </a:prstGeom>
          <a:noFill/>
        </p:spPr>
        <p:txBody>
          <a:bodyPr wrap="square" lIns="0" tIns="0" rIns="0" bIns="0" anchor="ctr">
            <a:spAutoFit/>
          </a:bodyPr>
          <a:lstStyle/>
          <a:p>
            <a:pPr algn="ctr"/>
            <a:r>
              <a:rPr lang="en-US" sz="1000" dirty="0">
                <a:latin typeface="Arial" panose="020B0604020202020204" pitchFamily="34" charset="0"/>
                <a:cs typeface="Arial" panose="020B0604020202020204" pitchFamily="34" charset="0"/>
              </a:rPr>
              <a:t>Nurture emails (5)</a:t>
            </a:r>
          </a:p>
        </p:txBody>
      </p:sp>
      <p:sp>
        <p:nvSpPr>
          <p:cNvPr id="2" name="TextBox 1">
            <a:extLst>
              <a:ext uri="{FF2B5EF4-FFF2-40B4-BE49-F238E27FC236}">
                <a16:creationId xmlns:a16="http://schemas.microsoft.com/office/drawing/2014/main" id="{CF441E0B-DCD3-F79B-2BB4-87139450AAC9}"/>
              </a:ext>
            </a:extLst>
          </p:cNvPr>
          <p:cNvSpPr txBox="1"/>
          <p:nvPr/>
        </p:nvSpPr>
        <p:spPr>
          <a:xfrm>
            <a:off x="9242591" y="3705198"/>
            <a:ext cx="1100761" cy="153888"/>
          </a:xfrm>
          <a:prstGeom prst="rect">
            <a:avLst/>
          </a:prstGeom>
          <a:noFill/>
        </p:spPr>
        <p:txBody>
          <a:bodyPr wrap="square" lIns="0" tIns="0" rIns="0" bIns="0" anchor="ctr">
            <a:spAutoFit/>
          </a:bodyPr>
          <a:lstStyle/>
          <a:p>
            <a:pPr algn="ctr"/>
            <a:r>
              <a:rPr lang="en-US" sz="1000" dirty="0">
                <a:latin typeface="Arial" panose="020B0604020202020204" pitchFamily="34" charset="0"/>
                <a:cs typeface="Arial" panose="020B0604020202020204" pitchFamily="34" charset="0"/>
              </a:rPr>
              <a:t>Partner Decks (3)</a:t>
            </a:r>
          </a:p>
        </p:txBody>
      </p:sp>
      <p:sp>
        <p:nvSpPr>
          <p:cNvPr id="40" name="Rectangle 39">
            <a:extLst>
              <a:ext uri="{FF2B5EF4-FFF2-40B4-BE49-F238E27FC236}">
                <a16:creationId xmlns:a16="http://schemas.microsoft.com/office/drawing/2014/main" id="{7E8AD3E8-7779-5A19-C371-70F6CEA139D5}"/>
              </a:ext>
            </a:extLst>
          </p:cNvPr>
          <p:cNvSpPr/>
          <p:nvPr/>
        </p:nvSpPr>
        <p:spPr>
          <a:xfrm>
            <a:off x="7381993" y="5360649"/>
            <a:ext cx="4114800" cy="923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Aft>
                <a:spcPts val="600"/>
              </a:spcAft>
              <a:buClr>
                <a:srgbClr val="FFFFFF"/>
              </a:buClr>
              <a:buSzPts val="1800"/>
              <a:defRPr/>
            </a:pPr>
            <a:r>
              <a:rPr lang="en-US" sz="1600" b="1" dirty="0">
                <a:solidFill>
                  <a:schemeClr val="bg2">
                    <a:lumMod val="25000"/>
                  </a:schemeClr>
                </a:solidFill>
                <a:latin typeface="Arial" panose="020B0604020202020204" pitchFamily="34" charset="0"/>
                <a:cs typeface="Arial" panose="020B0604020202020204" pitchFamily="34" charset="0"/>
              </a:rPr>
              <a:t>Ready to start building your pipeline?</a:t>
            </a:r>
          </a:p>
          <a:p>
            <a:pPr marL="171450" indent="-171450" defTabSz="754380">
              <a:spcBef>
                <a:spcPts val="200"/>
              </a:spcBef>
              <a:spcAft>
                <a:spcPts val="200"/>
              </a:spcAft>
              <a:buFont typeface="Arial" panose="020B0604020202020204" pitchFamily="34" charset="0"/>
              <a:buChar char="•"/>
              <a:defRPr/>
            </a:pPr>
            <a:r>
              <a:rPr lang="en-US" sz="1200" dirty="0">
                <a:solidFill>
                  <a:schemeClr val="bg2">
                    <a:lumMod val="25000"/>
                  </a:schemeClr>
                </a:solidFill>
                <a:latin typeface="Arial" panose="020B0604020202020204" pitchFamily="34" charset="0"/>
                <a:ea typeface="Inter" panose="02000503000000020004" pitchFamily="2" charset="0"/>
                <a:cs typeface="Arial" panose="020B0604020202020204" pitchFamily="34" charset="0"/>
              </a:rPr>
              <a:t>Check out the full range of </a:t>
            </a:r>
            <a:r>
              <a:rPr lang="en-US" sz="1200" dirty="0">
                <a:solidFill>
                  <a:schemeClr val="accent6"/>
                </a:solidFill>
                <a:latin typeface="Arial" panose="020B0604020202020204" pitchFamily="34" charset="0"/>
                <a:ea typeface="Inter" panose="02000503000000020004" pitchFamily="2" charset="0"/>
                <a:cs typeface="Arial" panose="020B0604020202020204" pitchFamily="34" charset="0"/>
                <a:hlinkClick r:id="rId3">
                  <a:extLst>
                    <a:ext uri="{A12FA001-AC4F-418D-AE19-62706E023703}">
                      <ahyp:hlinkClr xmlns:ahyp="http://schemas.microsoft.com/office/drawing/2018/hyperlinkcolor" val="tx"/>
                    </a:ext>
                  </a:extLst>
                </a:hlinkClick>
              </a:rPr>
              <a:t>campaign assets</a:t>
            </a:r>
            <a:endParaRPr lang="en-US" sz="1200" dirty="0">
              <a:solidFill>
                <a:schemeClr val="accent6"/>
              </a:solidFill>
              <a:latin typeface="Arial" panose="020B0604020202020204" pitchFamily="34" charset="0"/>
              <a:cs typeface="Arial" panose="020B0604020202020204" pitchFamily="34" charset="0"/>
            </a:endParaRPr>
          </a:p>
          <a:p>
            <a:pPr marL="171450" indent="-171450" defTabSz="754380">
              <a:buFont typeface="Arial" panose="020B0604020202020204" pitchFamily="34" charset="0"/>
              <a:buChar char="•"/>
              <a:defRPr/>
            </a:pPr>
            <a:r>
              <a:rPr lang="en-US" sz="1200" kern="0" dirty="0">
                <a:solidFill>
                  <a:schemeClr val="bg2">
                    <a:lumMod val="25000"/>
                  </a:schemeClr>
                </a:solidFill>
                <a:latin typeface="Arial" panose="020B0604020202020204" pitchFamily="34" charset="0"/>
                <a:ea typeface="Inter" panose="02000503000000020004" pitchFamily="2" charset="0"/>
                <a:cs typeface="Arial" panose="020B0604020202020204" pitchFamily="34" charset="0"/>
              </a:rPr>
              <a:t>Get support in our </a:t>
            </a:r>
            <a:r>
              <a:rPr lang="en-US" sz="1200" kern="0" dirty="0">
                <a:solidFill>
                  <a:schemeClr val="accent6"/>
                </a:solidFill>
                <a:latin typeface="Arial" panose="020B0604020202020204" pitchFamily="34" charset="0"/>
                <a:ea typeface="Inter" panose="02000503000000020004" pitchFamily="2" charset="0"/>
                <a:cs typeface="Arial" panose="020B0604020202020204" pitchFamily="34" charset="0"/>
                <a:hlinkClick r:id="rId4">
                  <a:extLst>
                    <a:ext uri="{A12FA001-AC4F-418D-AE19-62706E023703}">
                      <ahyp:hlinkClr xmlns:ahyp="http://schemas.microsoft.com/office/drawing/2018/hyperlinkcolor" val="tx"/>
                    </a:ext>
                  </a:extLst>
                </a:hlinkClick>
              </a:rPr>
              <a:t>partner portal </a:t>
            </a:r>
            <a:endParaRPr lang="en-US" sz="1200" dirty="0">
              <a:solidFill>
                <a:schemeClr val="accent6"/>
              </a:solidFill>
              <a:highlight>
                <a:srgbClr val="FF00FF"/>
              </a:highlight>
              <a:latin typeface="Arial" panose="020B0604020202020204" pitchFamily="34" charset="0"/>
              <a:ea typeface="+mn-lt"/>
              <a:cs typeface="Arial" panose="020B0604020202020204" pitchFamily="34" charset="0"/>
            </a:endParaRPr>
          </a:p>
          <a:p>
            <a:pPr marL="171450" indent="-171450" defTabSz="754380">
              <a:buFont typeface="Arial" panose="020B0604020202020204" pitchFamily="34" charset="0"/>
              <a:buChar char="•"/>
              <a:defRPr/>
            </a:pPr>
            <a:r>
              <a:rPr lang="en-US" sz="1200" dirty="0">
                <a:solidFill>
                  <a:schemeClr val="bg2">
                    <a:lumMod val="25000"/>
                  </a:schemeClr>
                </a:solidFill>
                <a:latin typeface="Arial" panose="020B0604020202020204" pitchFamily="34" charset="0"/>
                <a:cs typeface="Arial" panose="020B0604020202020204" pitchFamily="34" charset="0"/>
              </a:rPr>
              <a:t>Review </a:t>
            </a:r>
            <a:r>
              <a:rPr lang="en-US" sz="1200" dirty="0">
                <a:solidFill>
                  <a:schemeClr val="accent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Microsoft Partner-Led Marketing Guidelines</a:t>
            </a:r>
            <a:endParaRPr lang="en-US" sz="1200" dirty="0">
              <a:solidFill>
                <a:schemeClr val="accent6"/>
              </a:solidFill>
              <a:latin typeface="Arial" panose="020B0604020202020204" pitchFamily="34" charset="0"/>
              <a:cs typeface="Arial" panose="020B0604020202020204" pitchFamily="34" charset="0"/>
            </a:endParaRPr>
          </a:p>
          <a:p>
            <a:pPr defTabSz="754380">
              <a:defRPr/>
            </a:pPr>
            <a:endParaRPr lang="en-US" sz="1200" dirty="0">
              <a:solidFill>
                <a:schemeClr val="accent6">
                  <a:lumMod val="60000"/>
                  <a:lumOff val="40000"/>
                </a:schemeClr>
              </a:solidFill>
              <a:highlight>
                <a:srgbClr val="FF00FF"/>
              </a:highlight>
              <a:latin typeface="Arial"/>
              <a:ea typeface="Inter" panose="02000503000000020004" pitchFamily="2" charset="0"/>
              <a:cs typeface="Arial"/>
            </a:endParaRPr>
          </a:p>
        </p:txBody>
      </p:sp>
      <p:sp>
        <p:nvSpPr>
          <p:cNvPr id="63" name="TextBox 62">
            <a:extLst>
              <a:ext uri="{FF2B5EF4-FFF2-40B4-BE49-F238E27FC236}">
                <a16:creationId xmlns:a16="http://schemas.microsoft.com/office/drawing/2014/main" id="{7C2A29F3-E51F-ED6C-23FC-7BB0E67F9E0E}"/>
              </a:ext>
            </a:extLst>
          </p:cNvPr>
          <p:cNvSpPr txBox="1"/>
          <p:nvPr/>
        </p:nvSpPr>
        <p:spPr>
          <a:xfrm>
            <a:off x="917688" y="4645317"/>
            <a:ext cx="1594336" cy="153888"/>
          </a:xfrm>
          <a:prstGeom prst="rect">
            <a:avLst/>
          </a:prstGeom>
          <a:noFill/>
        </p:spPr>
        <p:txBody>
          <a:bodyPr wrap="square" lIns="0" tIns="0" rIns="0" bIns="0" anchor="ctr">
            <a:spAutoFit/>
          </a:bodyPr>
          <a:lstStyle/>
          <a:p>
            <a:pPr algn="ctr"/>
            <a:r>
              <a:rPr lang="en-US" sz="1000" dirty="0">
                <a:latin typeface="Arial" panose="020B0604020202020204" pitchFamily="34" charset="0"/>
                <a:cs typeface="Arial" panose="020B0604020202020204" pitchFamily="34" charset="0"/>
              </a:rPr>
              <a:t>Display ads (2)</a:t>
            </a:r>
          </a:p>
        </p:txBody>
      </p:sp>
      <p:sp>
        <p:nvSpPr>
          <p:cNvPr id="94" name="TextBox 93">
            <a:extLst>
              <a:ext uri="{FF2B5EF4-FFF2-40B4-BE49-F238E27FC236}">
                <a16:creationId xmlns:a16="http://schemas.microsoft.com/office/drawing/2014/main" id="{5E80A4A3-DAA1-F346-8DB3-78C1B058E8D7}"/>
              </a:ext>
            </a:extLst>
          </p:cNvPr>
          <p:cNvSpPr txBox="1"/>
          <p:nvPr/>
        </p:nvSpPr>
        <p:spPr>
          <a:xfrm>
            <a:off x="10752783" y="4321905"/>
            <a:ext cx="1005840" cy="307777"/>
          </a:xfrm>
          <a:prstGeom prst="rect">
            <a:avLst/>
          </a:prstGeom>
          <a:noFill/>
        </p:spPr>
        <p:txBody>
          <a:bodyPr wrap="square" lIns="0" tIns="0" rIns="0" bIns="0" anchor="ctr">
            <a:spAutoFit/>
          </a:bodyPr>
          <a:lstStyle/>
          <a:p>
            <a:pPr algn="ctr">
              <a:spcAft>
                <a:spcPts val="600"/>
              </a:spcAft>
            </a:pPr>
            <a:r>
              <a:rPr lang="en-US" sz="1000" dirty="0">
                <a:latin typeface="Arial" panose="020B0604020202020204" pitchFamily="34" charset="0"/>
                <a:cs typeface="Arial" panose="020B0604020202020204" pitchFamily="34" charset="0"/>
              </a:rPr>
              <a:t>Workshop content Link</a:t>
            </a:r>
          </a:p>
        </p:txBody>
      </p:sp>
      <p:sp>
        <p:nvSpPr>
          <p:cNvPr id="6" name="Google Shape;582;p2">
            <a:extLst>
              <a:ext uri="{FF2B5EF4-FFF2-40B4-BE49-F238E27FC236}">
                <a16:creationId xmlns:a16="http://schemas.microsoft.com/office/drawing/2014/main" id="{37B53A2B-582B-6BFE-2E37-0B70F1FD4E05}"/>
              </a:ext>
            </a:extLst>
          </p:cNvPr>
          <p:cNvSpPr/>
          <p:nvPr/>
        </p:nvSpPr>
        <p:spPr>
          <a:xfrm>
            <a:off x="307778" y="1130090"/>
            <a:ext cx="2816263" cy="260460"/>
          </a:xfrm>
          <a:prstGeom prst="rect">
            <a:avLst/>
          </a:prstGeom>
          <a:solidFill>
            <a:schemeClr val="accent6"/>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dirty="0">
                <a:ln>
                  <a:noFill/>
                </a:ln>
                <a:solidFill>
                  <a:schemeClr val="bg1"/>
                </a:solidFill>
                <a:effectLst/>
                <a:uLnTx/>
                <a:uFillTx/>
                <a:latin typeface="Arial" panose="020B0604020202020204" pitchFamily="34" charset="0"/>
                <a:ea typeface="Arial"/>
                <a:cs typeface="Arial" panose="020B0604020202020204" pitchFamily="34" charset="0"/>
                <a:sym typeface="Arial"/>
              </a:rPr>
              <a:t>PROMOTION</a:t>
            </a:r>
            <a:endPar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Arial"/>
              <a:cs typeface="Arial" panose="020B0604020202020204" pitchFamily="34" charset="0"/>
              <a:sym typeface="Arial"/>
            </a:endParaRPr>
          </a:p>
        </p:txBody>
      </p:sp>
      <p:sp>
        <p:nvSpPr>
          <p:cNvPr id="17" name="Google Shape;591;p2">
            <a:extLst>
              <a:ext uri="{FF2B5EF4-FFF2-40B4-BE49-F238E27FC236}">
                <a16:creationId xmlns:a16="http://schemas.microsoft.com/office/drawing/2014/main" id="{9A1D0743-1638-A28C-1FC9-D38E920CAF07}"/>
              </a:ext>
            </a:extLst>
          </p:cNvPr>
          <p:cNvSpPr/>
          <p:nvPr/>
        </p:nvSpPr>
        <p:spPr>
          <a:xfrm>
            <a:off x="3281120" y="1130089"/>
            <a:ext cx="2466859" cy="268727"/>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dirty="0">
                <a:ln>
                  <a:noFill/>
                </a:ln>
                <a:solidFill>
                  <a:schemeClr val="bg1"/>
                </a:solidFill>
                <a:effectLst/>
                <a:uLnTx/>
                <a:uFillTx/>
                <a:latin typeface="Arial" panose="020B0604020202020204" pitchFamily="34" charset="0"/>
                <a:ea typeface="Arial"/>
                <a:cs typeface="Arial" panose="020B0604020202020204" pitchFamily="34" charset="0"/>
                <a:sym typeface="Arial"/>
              </a:rPr>
              <a:t>ACQUISITION</a:t>
            </a:r>
            <a:endPar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Arial"/>
              <a:cs typeface="Arial" panose="020B0604020202020204" pitchFamily="34" charset="0"/>
              <a:sym typeface="Arial"/>
            </a:endParaRPr>
          </a:p>
        </p:txBody>
      </p:sp>
      <p:sp>
        <p:nvSpPr>
          <p:cNvPr id="23" name="Google Shape;598;p2">
            <a:extLst>
              <a:ext uri="{FF2B5EF4-FFF2-40B4-BE49-F238E27FC236}">
                <a16:creationId xmlns:a16="http://schemas.microsoft.com/office/drawing/2014/main" id="{B8AB7D5D-994B-7671-034A-A2453BF8B767}"/>
              </a:ext>
            </a:extLst>
          </p:cNvPr>
          <p:cNvSpPr/>
          <p:nvPr/>
        </p:nvSpPr>
        <p:spPr>
          <a:xfrm>
            <a:off x="5905058" y="1130089"/>
            <a:ext cx="3063804" cy="274320"/>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dirty="0">
                <a:ln>
                  <a:noFill/>
                </a:ln>
                <a:solidFill>
                  <a:schemeClr val="bg1"/>
                </a:solidFill>
                <a:effectLst/>
                <a:uLnTx/>
                <a:uFillTx/>
                <a:latin typeface="Arial" panose="020B0604020202020204" pitchFamily="34" charset="0"/>
                <a:ea typeface="Arial"/>
                <a:cs typeface="Arial" panose="020B0604020202020204" pitchFamily="34" charset="0"/>
                <a:sym typeface="Arial"/>
              </a:rPr>
              <a:t>CONSIDERATION</a:t>
            </a:r>
            <a:endPar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Arial"/>
              <a:cs typeface="Arial" panose="020B0604020202020204" pitchFamily="34" charset="0"/>
              <a:sym typeface="Arial"/>
            </a:endParaRPr>
          </a:p>
        </p:txBody>
      </p:sp>
      <p:sp>
        <p:nvSpPr>
          <p:cNvPr id="34" name="Google Shape;599;p2">
            <a:extLst>
              <a:ext uri="{FF2B5EF4-FFF2-40B4-BE49-F238E27FC236}">
                <a16:creationId xmlns:a16="http://schemas.microsoft.com/office/drawing/2014/main" id="{E544A464-6DDB-54D6-53E3-FCF6E420D654}"/>
              </a:ext>
            </a:extLst>
          </p:cNvPr>
          <p:cNvSpPr/>
          <p:nvPr/>
        </p:nvSpPr>
        <p:spPr>
          <a:xfrm>
            <a:off x="9105008" y="1140368"/>
            <a:ext cx="2846487" cy="274320"/>
          </a:xfrm>
          <a:prstGeom prst="rect">
            <a:avLst/>
          </a:prstGeom>
          <a:solidFill>
            <a:schemeClr val="tx2"/>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50" b="0" i="0" u="none" strike="noStrike" kern="1200" cap="none" spc="0" normalizeH="0" baseline="0" noProof="0" dirty="0">
                <a:ln>
                  <a:noFill/>
                </a:ln>
                <a:solidFill>
                  <a:schemeClr val="bg1"/>
                </a:solidFill>
                <a:effectLst/>
                <a:uLnTx/>
                <a:uFillTx/>
                <a:latin typeface="Arial" panose="020B0604020202020204" pitchFamily="34" charset="0"/>
                <a:ea typeface="Arial"/>
                <a:cs typeface="Arial" panose="020B0604020202020204" pitchFamily="34" charset="0"/>
                <a:sym typeface="Arial"/>
              </a:rPr>
              <a:t>DECISION </a:t>
            </a:r>
          </a:p>
        </p:txBody>
      </p:sp>
      <p:sp>
        <p:nvSpPr>
          <p:cNvPr id="4" name="TextBox 3">
            <a:extLst>
              <a:ext uri="{FF2B5EF4-FFF2-40B4-BE49-F238E27FC236}">
                <a16:creationId xmlns:a16="http://schemas.microsoft.com/office/drawing/2014/main" id="{754F173E-4AAE-F2C5-3710-8A725678EFFB}"/>
              </a:ext>
            </a:extLst>
          </p:cNvPr>
          <p:cNvSpPr txBox="1"/>
          <p:nvPr/>
        </p:nvSpPr>
        <p:spPr>
          <a:xfrm>
            <a:off x="3033736" y="4220343"/>
            <a:ext cx="1594336" cy="153888"/>
          </a:xfrm>
          <a:prstGeom prst="rect">
            <a:avLst/>
          </a:prstGeom>
          <a:noFill/>
        </p:spPr>
        <p:txBody>
          <a:bodyPr wrap="square" lIns="0" tIns="0" rIns="0" bIns="0" anchor="ctr">
            <a:spAutoFit/>
          </a:bodyPr>
          <a:lstStyle/>
          <a:p>
            <a:pPr algn="ctr"/>
            <a:r>
              <a:rPr lang="en-US" sz="1000" dirty="0">
                <a:latin typeface="Arial" panose="020B0604020202020204" pitchFamily="34" charset="0"/>
                <a:cs typeface="Arial" panose="020B0604020202020204" pitchFamily="34" charset="0"/>
              </a:rPr>
              <a:t>Infographic (1) </a:t>
            </a:r>
          </a:p>
        </p:txBody>
      </p:sp>
      <p:pic>
        <p:nvPicPr>
          <p:cNvPr id="10" name="Picture 9">
            <a:extLst>
              <a:ext uri="{FF2B5EF4-FFF2-40B4-BE49-F238E27FC236}">
                <a16:creationId xmlns:a16="http://schemas.microsoft.com/office/drawing/2014/main" id="{3176FBCD-D651-F87D-6055-9737A5DE079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635" y="1494221"/>
            <a:ext cx="1112348" cy="967042"/>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62756856-DEF9-338B-633B-8E6531C3EA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7528" y="2761739"/>
            <a:ext cx="810335" cy="422783"/>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A295B48D-9A2E-7D75-2A34-6A16045BE5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98058" y="2776788"/>
            <a:ext cx="759714" cy="422783"/>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9016AC86-761B-4188-1F2E-D8928B0847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16983" y="2757638"/>
            <a:ext cx="795333" cy="444476"/>
          </a:xfrm>
          <a:prstGeom prst="rect">
            <a:avLst/>
          </a:prstGeom>
          <a:ln>
            <a:noFill/>
          </a:ln>
          <a:effectLst>
            <a:outerShdw blurRad="292100" dist="139700" dir="2700000" algn="tl" rotWithShape="0">
              <a:srgbClr val="333333">
                <a:alpha val="65000"/>
              </a:srgbClr>
            </a:outerShdw>
          </a:effectLst>
        </p:spPr>
      </p:pic>
      <p:pic>
        <p:nvPicPr>
          <p:cNvPr id="37" name="Picture 36">
            <a:extLst>
              <a:ext uri="{FF2B5EF4-FFF2-40B4-BE49-F238E27FC236}">
                <a16:creationId xmlns:a16="http://schemas.microsoft.com/office/drawing/2014/main" id="{E8C96135-9923-9876-EE20-4CB1D76C40F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9230" y="3259849"/>
            <a:ext cx="768634" cy="385217"/>
          </a:xfrm>
          <a:prstGeom prst="rect">
            <a:avLst/>
          </a:prstGeom>
          <a:ln>
            <a:noFill/>
          </a:ln>
          <a:effectLst>
            <a:outerShdw blurRad="292100" dist="139700" dir="2700000" algn="tl" rotWithShape="0">
              <a:srgbClr val="333333">
                <a:alpha val="65000"/>
              </a:srgbClr>
            </a:outerShdw>
          </a:effectLst>
        </p:spPr>
      </p:pic>
      <p:pic>
        <p:nvPicPr>
          <p:cNvPr id="47" name="Picture 46">
            <a:extLst>
              <a:ext uri="{FF2B5EF4-FFF2-40B4-BE49-F238E27FC236}">
                <a16:creationId xmlns:a16="http://schemas.microsoft.com/office/drawing/2014/main" id="{152CF800-6C46-3461-D8AB-B054B7300BA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98058" y="3268637"/>
            <a:ext cx="759714" cy="397329"/>
          </a:xfrm>
          <a:prstGeom prst="rect">
            <a:avLst/>
          </a:prstGeom>
          <a:ln>
            <a:noFill/>
          </a:ln>
          <a:effectLst>
            <a:outerShdw blurRad="292100" dist="139700" dir="2700000" algn="tl" rotWithShape="0">
              <a:srgbClr val="333333">
                <a:alpha val="65000"/>
              </a:srgbClr>
            </a:outerShdw>
          </a:effectLst>
        </p:spPr>
      </p:pic>
      <p:pic>
        <p:nvPicPr>
          <p:cNvPr id="49" name="Picture 48">
            <a:extLst>
              <a:ext uri="{FF2B5EF4-FFF2-40B4-BE49-F238E27FC236}">
                <a16:creationId xmlns:a16="http://schemas.microsoft.com/office/drawing/2014/main" id="{8D2EC783-8A97-7183-254F-0BA1CBAC160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47622" y="4079604"/>
            <a:ext cx="622327" cy="513759"/>
          </a:xfrm>
          <a:prstGeom prst="rect">
            <a:avLst/>
          </a:prstGeom>
          <a:ln>
            <a:noFill/>
          </a:ln>
          <a:effectLst>
            <a:outerShdw blurRad="292100" dist="139700" dir="2700000" algn="tl" rotWithShape="0">
              <a:srgbClr val="333333">
                <a:alpha val="65000"/>
              </a:srgbClr>
            </a:outerShdw>
          </a:effectLst>
        </p:spPr>
      </p:pic>
      <p:pic>
        <p:nvPicPr>
          <p:cNvPr id="51" name="Picture 50">
            <a:extLst>
              <a:ext uri="{FF2B5EF4-FFF2-40B4-BE49-F238E27FC236}">
                <a16:creationId xmlns:a16="http://schemas.microsoft.com/office/drawing/2014/main" id="{D8121093-28B6-C53B-BC3B-F104191BCAC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06095" y="4088712"/>
            <a:ext cx="609358" cy="494505"/>
          </a:xfrm>
          <a:prstGeom prst="rect">
            <a:avLst/>
          </a:prstGeom>
          <a:ln>
            <a:noFill/>
          </a:ln>
          <a:effectLst>
            <a:outerShdw blurRad="292100" dist="139700" dir="2700000" algn="tl" rotWithShape="0">
              <a:srgbClr val="333333">
                <a:alpha val="65000"/>
              </a:srgbClr>
            </a:outerShdw>
          </a:effectLst>
        </p:spPr>
      </p:pic>
      <p:pic>
        <p:nvPicPr>
          <p:cNvPr id="55" name="Picture 54">
            <a:extLst>
              <a:ext uri="{FF2B5EF4-FFF2-40B4-BE49-F238E27FC236}">
                <a16:creationId xmlns:a16="http://schemas.microsoft.com/office/drawing/2014/main" id="{3197FBCD-2A2F-3F94-45EF-19BC575F4A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824500" y="1525846"/>
            <a:ext cx="1316055" cy="794100"/>
          </a:xfrm>
          <a:prstGeom prst="rect">
            <a:avLst/>
          </a:prstGeom>
          <a:ln>
            <a:noFill/>
          </a:ln>
          <a:effectLst>
            <a:outerShdw blurRad="292100" dist="139700" dir="2700000" algn="tl" rotWithShape="0">
              <a:srgbClr val="333333">
                <a:alpha val="65000"/>
              </a:srgbClr>
            </a:outerShdw>
          </a:effectLst>
        </p:spPr>
      </p:pic>
      <p:sp>
        <p:nvSpPr>
          <p:cNvPr id="56" name="TextBox 55">
            <a:extLst>
              <a:ext uri="{FF2B5EF4-FFF2-40B4-BE49-F238E27FC236}">
                <a16:creationId xmlns:a16="http://schemas.microsoft.com/office/drawing/2014/main" id="{7F6A8BD2-7691-9247-8330-29A52873D67E}"/>
              </a:ext>
            </a:extLst>
          </p:cNvPr>
          <p:cNvSpPr txBox="1"/>
          <p:nvPr/>
        </p:nvSpPr>
        <p:spPr>
          <a:xfrm>
            <a:off x="4266971" y="4674432"/>
            <a:ext cx="1594336" cy="153888"/>
          </a:xfrm>
          <a:prstGeom prst="rect">
            <a:avLst/>
          </a:prstGeom>
          <a:noFill/>
        </p:spPr>
        <p:txBody>
          <a:bodyPr wrap="square" lIns="0" tIns="0" rIns="0" bIns="0" anchor="ctr">
            <a:spAutoFit/>
          </a:bodyPr>
          <a:lstStyle/>
          <a:p>
            <a:pPr algn="ctr"/>
            <a:r>
              <a:rPr lang="en-US" sz="1000" dirty="0">
                <a:latin typeface="Arial" panose="020B0604020202020204" pitchFamily="34" charset="0"/>
                <a:cs typeface="Arial" panose="020B0604020202020204" pitchFamily="34" charset="0"/>
              </a:rPr>
              <a:t>One-Pagers (2) </a:t>
            </a:r>
          </a:p>
        </p:txBody>
      </p:sp>
      <p:pic>
        <p:nvPicPr>
          <p:cNvPr id="57" name="Picture 56">
            <a:extLst>
              <a:ext uri="{FF2B5EF4-FFF2-40B4-BE49-F238E27FC236}">
                <a16:creationId xmlns:a16="http://schemas.microsoft.com/office/drawing/2014/main" id="{B9808710-BB28-0E7E-B330-E54F2EEB7B7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405675" y="2620642"/>
            <a:ext cx="784839" cy="1506588"/>
          </a:xfrm>
          <a:prstGeom prst="rect">
            <a:avLst/>
          </a:prstGeom>
          <a:ln>
            <a:noFill/>
          </a:ln>
          <a:effectLst>
            <a:outerShdw blurRad="292100" dist="139700" dir="2700000" algn="tl" rotWithShape="0">
              <a:srgbClr val="333333">
                <a:alpha val="65000"/>
              </a:srgbClr>
            </a:outerShdw>
          </a:effectLst>
        </p:spPr>
      </p:pic>
      <p:pic>
        <p:nvPicPr>
          <p:cNvPr id="58" name="Picture 57">
            <a:extLst>
              <a:ext uri="{FF2B5EF4-FFF2-40B4-BE49-F238E27FC236}">
                <a16:creationId xmlns:a16="http://schemas.microsoft.com/office/drawing/2014/main" id="{037007AA-6FCC-2178-A52D-21B2C4B0FD1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533977" y="2651086"/>
            <a:ext cx="941362" cy="1288056"/>
          </a:xfrm>
          <a:prstGeom prst="rect">
            <a:avLst/>
          </a:prstGeom>
          <a:ln>
            <a:noFill/>
          </a:ln>
          <a:effectLst>
            <a:outerShdw blurRad="292100" dist="139700" dir="2700000" algn="tl" rotWithShape="0">
              <a:srgbClr val="333333">
                <a:alpha val="65000"/>
              </a:srgbClr>
            </a:outerShdw>
          </a:effectLst>
        </p:spPr>
      </p:pic>
      <p:pic>
        <p:nvPicPr>
          <p:cNvPr id="59" name="Picture 58">
            <a:extLst>
              <a:ext uri="{FF2B5EF4-FFF2-40B4-BE49-F238E27FC236}">
                <a16:creationId xmlns:a16="http://schemas.microsoft.com/office/drawing/2014/main" id="{68110B87-11E6-BAD6-0E19-2137D5DCA13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701106" y="3329917"/>
            <a:ext cx="941145" cy="1256746"/>
          </a:xfrm>
          <a:prstGeom prst="rect">
            <a:avLst/>
          </a:prstGeom>
          <a:ln>
            <a:noFill/>
          </a:ln>
          <a:effectLst>
            <a:outerShdw blurRad="292100" dist="139700" dir="2700000" algn="tl" rotWithShape="0">
              <a:srgbClr val="333333">
                <a:alpha val="65000"/>
              </a:srgbClr>
            </a:outerShdw>
          </a:effectLst>
        </p:spPr>
      </p:pic>
      <p:pic>
        <p:nvPicPr>
          <p:cNvPr id="60" name="Picture 59">
            <a:extLst>
              <a:ext uri="{FF2B5EF4-FFF2-40B4-BE49-F238E27FC236}">
                <a16:creationId xmlns:a16="http://schemas.microsoft.com/office/drawing/2014/main" id="{6AEB1AB5-A173-6307-C941-849CBB5DB3DB}"/>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203767" y="1514053"/>
            <a:ext cx="1104639" cy="1015363"/>
          </a:xfrm>
          <a:prstGeom prst="rect">
            <a:avLst/>
          </a:prstGeom>
          <a:ln>
            <a:noFill/>
          </a:ln>
          <a:effectLst>
            <a:outerShdw blurRad="292100" dist="139700" dir="2700000" algn="tl" rotWithShape="0">
              <a:srgbClr val="333333">
                <a:alpha val="65000"/>
              </a:srgbClr>
            </a:outerShdw>
          </a:effectLst>
        </p:spPr>
      </p:pic>
      <p:pic>
        <p:nvPicPr>
          <p:cNvPr id="61" name="Picture 60">
            <a:extLst>
              <a:ext uri="{FF2B5EF4-FFF2-40B4-BE49-F238E27FC236}">
                <a16:creationId xmlns:a16="http://schemas.microsoft.com/office/drawing/2014/main" id="{ECED3896-9B34-6652-AEAA-1344E33212A0}"/>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438862" y="1505062"/>
            <a:ext cx="1072022" cy="1062741"/>
          </a:xfrm>
          <a:prstGeom prst="rect">
            <a:avLst/>
          </a:prstGeom>
          <a:ln>
            <a:noFill/>
          </a:ln>
          <a:effectLst>
            <a:outerShdw blurRad="292100" dist="139700" dir="2700000" algn="tl" rotWithShape="0">
              <a:srgbClr val="333333">
                <a:alpha val="65000"/>
              </a:srgbClr>
            </a:outerShdw>
          </a:effectLst>
        </p:spPr>
      </p:pic>
      <p:pic>
        <p:nvPicPr>
          <p:cNvPr id="62" name="Picture 61">
            <a:extLst>
              <a:ext uri="{FF2B5EF4-FFF2-40B4-BE49-F238E27FC236}">
                <a16:creationId xmlns:a16="http://schemas.microsoft.com/office/drawing/2014/main" id="{F9C2EDC6-4215-0A9F-9E2D-C44A50F963F9}"/>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219043" y="2586228"/>
            <a:ext cx="1089363" cy="947224"/>
          </a:xfrm>
          <a:prstGeom prst="rect">
            <a:avLst/>
          </a:prstGeom>
          <a:ln>
            <a:noFill/>
          </a:ln>
          <a:effectLst>
            <a:outerShdw blurRad="292100" dist="139700" dir="2700000" algn="tl" rotWithShape="0">
              <a:srgbClr val="333333">
                <a:alpha val="65000"/>
              </a:srgbClr>
            </a:outerShdw>
          </a:effectLst>
        </p:spPr>
      </p:pic>
      <p:pic>
        <p:nvPicPr>
          <p:cNvPr id="64" name="Picture 63">
            <a:extLst>
              <a:ext uri="{FF2B5EF4-FFF2-40B4-BE49-F238E27FC236}">
                <a16:creationId xmlns:a16="http://schemas.microsoft.com/office/drawing/2014/main" id="{6167937B-DA8B-544A-3B38-2CA2D39827B6}"/>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425253" y="2605897"/>
            <a:ext cx="1079966" cy="970022"/>
          </a:xfrm>
          <a:prstGeom prst="rect">
            <a:avLst/>
          </a:prstGeom>
          <a:ln>
            <a:noFill/>
          </a:ln>
          <a:effectLst>
            <a:outerShdw blurRad="292100" dist="139700" dir="2700000" algn="tl" rotWithShape="0">
              <a:srgbClr val="333333">
                <a:alpha val="65000"/>
              </a:srgbClr>
            </a:outerShdw>
          </a:effectLst>
        </p:spPr>
      </p:pic>
      <p:pic>
        <p:nvPicPr>
          <p:cNvPr id="65" name="Picture 64">
            <a:extLst>
              <a:ext uri="{FF2B5EF4-FFF2-40B4-BE49-F238E27FC236}">
                <a16:creationId xmlns:a16="http://schemas.microsoft.com/office/drawing/2014/main" id="{47312910-E6D0-D6EB-889F-300DC7F1BC07}"/>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6248254" y="3623352"/>
            <a:ext cx="1072388" cy="878145"/>
          </a:xfrm>
          <a:prstGeom prst="rect">
            <a:avLst/>
          </a:prstGeom>
          <a:ln>
            <a:noFill/>
          </a:ln>
          <a:effectLst>
            <a:outerShdw blurRad="292100" dist="139700" dir="2700000" algn="tl" rotWithShape="0">
              <a:srgbClr val="333333">
                <a:alpha val="65000"/>
              </a:srgbClr>
            </a:outerShdw>
          </a:effectLst>
        </p:spPr>
      </p:pic>
      <p:pic>
        <p:nvPicPr>
          <p:cNvPr id="66" name="Picture 65">
            <a:extLst>
              <a:ext uri="{FF2B5EF4-FFF2-40B4-BE49-F238E27FC236}">
                <a16:creationId xmlns:a16="http://schemas.microsoft.com/office/drawing/2014/main" id="{A6B72CBF-0064-363A-BDE5-7C983CFA996B}"/>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0078370" y="1570091"/>
            <a:ext cx="1177333" cy="651003"/>
          </a:xfrm>
          <a:prstGeom prst="rect">
            <a:avLst/>
          </a:prstGeom>
          <a:ln>
            <a:noFill/>
          </a:ln>
          <a:effectLst>
            <a:outerShdw blurRad="292100" dist="139700" dir="2700000" algn="tl" rotWithShape="0">
              <a:srgbClr val="333333">
                <a:alpha val="65000"/>
              </a:srgbClr>
            </a:outerShdw>
          </a:effectLst>
        </p:spPr>
      </p:pic>
      <p:pic>
        <p:nvPicPr>
          <p:cNvPr id="67" name="Picture 66">
            <a:extLst>
              <a:ext uri="{FF2B5EF4-FFF2-40B4-BE49-F238E27FC236}">
                <a16:creationId xmlns:a16="http://schemas.microsoft.com/office/drawing/2014/main" id="{6706F762-D168-5B23-ECB2-0D326C5CD88C}"/>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9139989" y="2723472"/>
            <a:ext cx="951680" cy="535897"/>
          </a:xfrm>
          <a:prstGeom prst="rect">
            <a:avLst/>
          </a:prstGeom>
          <a:ln>
            <a:noFill/>
          </a:ln>
          <a:effectLst>
            <a:outerShdw blurRad="292100" dist="139700" dir="2700000" algn="tl" rotWithShape="0">
              <a:srgbClr val="333333">
                <a:alpha val="65000"/>
              </a:srgbClr>
            </a:outerShdw>
          </a:effectLst>
        </p:spPr>
      </p:pic>
      <p:pic>
        <p:nvPicPr>
          <p:cNvPr id="68" name="Picture 67">
            <a:extLst>
              <a:ext uri="{FF2B5EF4-FFF2-40B4-BE49-F238E27FC236}">
                <a16:creationId xmlns:a16="http://schemas.microsoft.com/office/drawing/2014/main" id="{3BC2F1F8-1523-6225-62A8-A367BB5C61C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740066" y="2954195"/>
            <a:ext cx="1085618" cy="597807"/>
          </a:xfrm>
          <a:prstGeom prst="rect">
            <a:avLst/>
          </a:prstGeom>
          <a:ln>
            <a:noFill/>
          </a:ln>
          <a:effectLst>
            <a:outerShdw blurRad="292100" dist="139700" dir="2700000" algn="tl" rotWithShape="0">
              <a:srgbClr val="333333">
                <a:alpha val="65000"/>
              </a:srgbClr>
            </a:outerShdw>
          </a:effectLst>
        </p:spPr>
      </p:pic>
      <p:pic>
        <p:nvPicPr>
          <p:cNvPr id="69" name="Picture 68">
            <a:extLst>
              <a:ext uri="{FF2B5EF4-FFF2-40B4-BE49-F238E27FC236}">
                <a16:creationId xmlns:a16="http://schemas.microsoft.com/office/drawing/2014/main" id="{82889AA5-9F36-5717-945B-37EBDF893D65}"/>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0691746" y="3111113"/>
            <a:ext cx="1102726" cy="625677"/>
          </a:xfrm>
          <a:prstGeom prst="rect">
            <a:avLst/>
          </a:prstGeom>
          <a:ln>
            <a:noFill/>
          </a:ln>
          <a:effectLst>
            <a:outerShdw blurRad="292100" dist="139700" dir="2700000" algn="tl" rotWithShape="0">
              <a:srgbClr val="333333">
                <a:alpha val="65000"/>
              </a:srgbClr>
            </a:outerShdw>
          </a:effectLst>
        </p:spPr>
      </p:pic>
      <p:pic>
        <p:nvPicPr>
          <p:cNvPr id="70" name="Picture 69">
            <a:extLst>
              <a:ext uri="{FF2B5EF4-FFF2-40B4-BE49-F238E27FC236}">
                <a16:creationId xmlns:a16="http://schemas.microsoft.com/office/drawing/2014/main" id="{189EBE82-22FA-64BC-95FC-493A21B8DF02}"/>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9740066" y="4017917"/>
            <a:ext cx="1117091" cy="643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628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962B6-AD2B-595F-CDE7-EA1A05544684}"/>
              </a:ext>
            </a:extLst>
          </p:cNvPr>
          <p:cNvSpPr>
            <a:spLocks noGrp="1"/>
          </p:cNvSpPr>
          <p:nvPr>
            <p:ph type="title" idx="4294967295"/>
          </p:nvPr>
        </p:nvSpPr>
        <p:spPr>
          <a:xfrm>
            <a:off x="411125" y="4216807"/>
            <a:ext cx="5553257" cy="1092384"/>
          </a:xfrm>
        </p:spPr>
        <p:txBody>
          <a:bodyPr>
            <a:noAutofit/>
          </a:bodyPr>
          <a:lstStyle/>
          <a:p>
            <a:r>
              <a:rPr lang="en-US" sz="3600" dirty="0">
                <a:solidFill>
                  <a:schemeClr val="bg2">
                    <a:lumMod val="25000"/>
                  </a:schemeClr>
                </a:solidFill>
                <a:latin typeface="Arial" panose="020B0604020202020204" pitchFamily="34" charset="0"/>
                <a:cs typeface="Arial" panose="020B0604020202020204" pitchFamily="34" charset="0"/>
              </a:rPr>
              <a:t>Activate, track and close sales with guidance</a:t>
            </a:r>
          </a:p>
        </p:txBody>
      </p:sp>
    </p:spTree>
    <p:extLst>
      <p:ext uri="{BB962C8B-B14F-4D97-AF65-F5344CB8AC3E}">
        <p14:creationId xmlns:p14="http://schemas.microsoft.com/office/powerpoint/2010/main" val="257104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CEAA-DFE8-CF5C-9D63-D3EF429E4870}"/>
              </a:ext>
            </a:extLst>
          </p:cNvPr>
          <p:cNvSpPr>
            <a:spLocks noGrp="1"/>
          </p:cNvSpPr>
          <p:nvPr>
            <p:ph type="title" idx="4294967295"/>
          </p:nvPr>
        </p:nvSpPr>
        <p:spPr>
          <a:xfrm>
            <a:off x="464544" y="625804"/>
            <a:ext cx="11017250" cy="554038"/>
          </a:xfrm>
        </p:spPr>
        <p:txBody>
          <a:bodyPr>
            <a:normAutofit/>
          </a:bodyPr>
          <a:lstStyle/>
          <a:p>
            <a:r>
              <a:rPr lang="en-US" sz="2800" dirty="0">
                <a:solidFill>
                  <a:schemeClr val="bg2">
                    <a:lumMod val="25000"/>
                  </a:schemeClr>
                </a:solidFill>
                <a:latin typeface="Arial" panose="020B0604020202020204" pitchFamily="34" charset="0"/>
                <a:cs typeface="Arial" panose="020B0604020202020204" pitchFamily="34" charset="0"/>
              </a:rPr>
              <a:t>Campaign Guidance</a:t>
            </a:r>
          </a:p>
        </p:txBody>
      </p:sp>
      <p:sp>
        <p:nvSpPr>
          <p:cNvPr id="9" name="TextBox 8">
            <a:extLst>
              <a:ext uri="{FF2B5EF4-FFF2-40B4-BE49-F238E27FC236}">
                <a16:creationId xmlns:a16="http://schemas.microsoft.com/office/drawing/2014/main" id="{4636E197-880F-EA9C-03B4-3900D051A1D1}"/>
              </a:ext>
            </a:extLst>
          </p:cNvPr>
          <p:cNvSpPr txBox="1"/>
          <p:nvPr/>
        </p:nvSpPr>
        <p:spPr>
          <a:xfrm>
            <a:off x="464544" y="1253365"/>
            <a:ext cx="7863010" cy="307777"/>
          </a:xfrm>
          <a:prstGeom prst="rect">
            <a:avLst/>
          </a:prstGeom>
          <a:noFill/>
        </p:spPr>
        <p:txBody>
          <a:bodyPr wrap="square">
            <a:spAutoFit/>
          </a:bodyPr>
          <a:lstStyle/>
          <a:p>
            <a:r>
              <a:rPr lang="en-US" sz="1400" dirty="0">
                <a:solidFill>
                  <a:schemeClr val="bg2">
                    <a:lumMod val="25000"/>
                  </a:schemeClr>
                </a:solidFill>
                <a:latin typeface="Arial" panose="020B0604020202020204" pitchFamily="34" charset="0"/>
                <a:cs typeface="Arial" panose="020B0604020202020204" pitchFamily="34" charset="0"/>
              </a:rPr>
              <a:t>Build your marketing campaign with these easy-to-follow checklists</a:t>
            </a:r>
          </a:p>
        </p:txBody>
      </p:sp>
      <p:sp>
        <p:nvSpPr>
          <p:cNvPr id="91" name="Google Shape;582;p2">
            <a:extLst>
              <a:ext uri="{FF2B5EF4-FFF2-40B4-BE49-F238E27FC236}">
                <a16:creationId xmlns:a16="http://schemas.microsoft.com/office/drawing/2014/main" id="{5E56A1F8-9162-B24A-0AA1-A5B7419CA842}"/>
              </a:ext>
            </a:extLst>
          </p:cNvPr>
          <p:cNvSpPr/>
          <p:nvPr/>
        </p:nvSpPr>
        <p:spPr>
          <a:xfrm>
            <a:off x="547321" y="1658794"/>
            <a:ext cx="5864510" cy="27432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1. PROMOTION</a:t>
            </a: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endParaRPr>
          </a:p>
        </p:txBody>
      </p:sp>
      <p:sp>
        <p:nvSpPr>
          <p:cNvPr id="93" name="Google Shape;591;p2">
            <a:extLst>
              <a:ext uri="{FF2B5EF4-FFF2-40B4-BE49-F238E27FC236}">
                <a16:creationId xmlns:a16="http://schemas.microsoft.com/office/drawing/2014/main" id="{22591BB1-52CD-374F-B3DE-AF34B8623996}"/>
              </a:ext>
            </a:extLst>
          </p:cNvPr>
          <p:cNvSpPr/>
          <p:nvPr/>
        </p:nvSpPr>
        <p:spPr>
          <a:xfrm>
            <a:off x="6569675" y="1658794"/>
            <a:ext cx="1614125" cy="274320"/>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2. ACQUISITION</a:t>
            </a: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endParaRPr>
          </a:p>
        </p:txBody>
      </p:sp>
      <p:sp>
        <p:nvSpPr>
          <p:cNvPr id="94" name="Google Shape;598;p2">
            <a:extLst>
              <a:ext uri="{FF2B5EF4-FFF2-40B4-BE49-F238E27FC236}">
                <a16:creationId xmlns:a16="http://schemas.microsoft.com/office/drawing/2014/main" id="{830AADEF-DDE2-B6DC-50A3-D728D00C2428}"/>
              </a:ext>
            </a:extLst>
          </p:cNvPr>
          <p:cNvSpPr/>
          <p:nvPr/>
        </p:nvSpPr>
        <p:spPr>
          <a:xfrm>
            <a:off x="8323568" y="1658794"/>
            <a:ext cx="1577872" cy="274320"/>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3. CONSIDERATION</a:t>
            </a: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endParaRPr>
          </a:p>
        </p:txBody>
      </p:sp>
      <p:sp>
        <p:nvSpPr>
          <p:cNvPr id="95" name="Google Shape;599;p2">
            <a:extLst>
              <a:ext uri="{FF2B5EF4-FFF2-40B4-BE49-F238E27FC236}">
                <a16:creationId xmlns:a16="http://schemas.microsoft.com/office/drawing/2014/main" id="{B9EF2C95-C7A7-41C9-E904-7D960ED4A5C8}"/>
              </a:ext>
            </a:extLst>
          </p:cNvPr>
          <p:cNvSpPr/>
          <p:nvPr/>
        </p:nvSpPr>
        <p:spPr>
          <a:xfrm>
            <a:off x="10039942" y="1658794"/>
            <a:ext cx="1671324" cy="274320"/>
          </a:xfrm>
          <a:prstGeom prst="rect">
            <a:avLst/>
          </a:prstGeom>
          <a:solidFill>
            <a:schemeClr val="tx2">
              <a:lumMod val="5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4. DECISION</a:t>
            </a: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endParaRPr>
          </a:p>
        </p:txBody>
      </p:sp>
      <p:sp>
        <p:nvSpPr>
          <p:cNvPr id="5" name="Rectangle 4">
            <a:extLst>
              <a:ext uri="{FF2B5EF4-FFF2-40B4-BE49-F238E27FC236}">
                <a16:creationId xmlns:a16="http://schemas.microsoft.com/office/drawing/2014/main" id="{7F472422-551D-ABD0-8D7D-ABB2AFD23F86}"/>
              </a:ext>
            </a:extLst>
          </p:cNvPr>
          <p:cNvSpPr/>
          <p:nvPr/>
        </p:nvSpPr>
        <p:spPr bwMode="auto">
          <a:xfrm>
            <a:off x="547320" y="2070328"/>
            <a:ext cx="1814795" cy="4208332"/>
          </a:xfrm>
          <a:prstGeom prst="rect">
            <a:avLst/>
          </a:prstGeom>
          <a:noFill/>
        </p:spPr>
        <p:txBody>
          <a:bodyPr wrap="square" lIns="0" tIns="0" rIns="91440" bIns="0" rtlCol="0">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Arial" panose="020B0604020202020204" pitchFamily="34" charset="0"/>
                <a:ea typeface="Inter Medium" panose="02000603000000020004" pitchFamily="50" charset="0"/>
                <a:cs typeface="Arial" panose="020B0604020202020204" pitchFamily="34" charset="0"/>
              </a:rPr>
              <a:t>Social</a:t>
            </a:r>
          </a:p>
          <a:p>
            <a:pPr marL="171450" lvl="0" indent="-171450">
              <a:lnSpc>
                <a:spcPct val="107000"/>
              </a:lnSpc>
              <a:spcAft>
                <a:spcPts val="900"/>
              </a:spcAft>
              <a:buSzPct val="135000"/>
              <a:buFont typeface="Apple Symbols" panose="02000000000000000000" pitchFamily="2" charset="-79"/>
              <a:buChar char="☐"/>
              <a:defRPr/>
            </a:pPr>
            <a:r>
              <a:rPr lang="en-US" sz="900" dirty="0">
                <a:latin typeface="Arial" panose="020B0604020202020204" pitchFamily="34" charset="0"/>
                <a:cs typeface="Arial" panose="020B0604020202020204" pitchFamily="34" charset="0"/>
              </a:rPr>
              <a:t>Select the </a:t>
            </a:r>
            <a:r>
              <a:rPr lang="en-US" sz="900" b="1" dirty="0">
                <a:latin typeface="Arial" panose="020B0604020202020204" pitchFamily="34" charset="0"/>
                <a:cs typeface="Arial" panose="020B0604020202020204" pitchFamily="34" charset="0"/>
              </a:rPr>
              <a:t>social platform </a:t>
            </a:r>
            <a:r>
              <a:rPr lang="en-US" sz="900" dirty="0">
                <a:latin typeface="Arial" panose="020B0604020202020204" pitchFamily="34" charset="0"/>
                <a:cs typeface="Arial" panose="020B0604020202020204" pitchFamily="34" charset="0"/>
              </a:rPr>
              <a:t>(LinkedIn, Twitter) where your audience engagement is strongest.</a:t>
            </a:r>
          </a:p>
          <a:p>
            <a:pPr marL="171450" lvl="0" indent="-171450">
              <a:lnSpc>
                <a:spcPct val="107000"/>
              </a:lnSpc>
              <a:spcAft>
                <a:spcPts val="900"/>
              </a:spcAft>
              <a:buSzPct val="135000"/>
              <a:buFont typeface="Apple Symbols" panose="02000000000000000000" pitchFamily="2" charset="-79"/>
              <a:buChar char="☐"/>
              <a:defRPr/>
            </a:pPr>
            <a:r>
              <a:rPr lang="en-US" sz="900" b="1" dirty="0">
                <a:latin typeface="Arial" panose="020B0604020202020204" pitchFamily="34" charset="0"/>
                <a:cs typeface="Arial" panose="020B0604020202020204" pitchFamily="34" charset="0"/>
              </a:rPr>
              <a:t>Build a paid media plan</a:t>
            </a:r>
            <a:r>
              <a:rPr lang="en-US" sz="900" dirty="0">
                <a:latin typeface="Arial" panose="020B0604020202020204" pitchFamily="34" charset="0"/>
                <a:cs typeface="Arial" panose="020B0604020202020204" pitchFamily="34" charset="0"/>
              </a:rPr>
              <a:t>, identifying budget and campaign dates for a lead acquisition campaign promoting one of the hero assets and targeting priority audiences.</a:t>
            </a:r>
          </a:p>
          <a:p>
            <a:pPr marL="171450" lvl="0" indent="-171450">
              <a:lnSpc>
                <a:spcPct val="107000"/>
              </a:lnSpc>
              <a:spcAft>
                <a:spcPts val="900"/>
              </a:spcAft>
              <a:buSzPct val="135000"/>
              <a:buFont typeface="Apple Symbols" panose="02000000000000000000" pitchFamily="2" charset="-79"/>
              <a:buChar char="☐"/>
              <a:defRPr/>
            </a:pPr>
            <a:r>
              <a:rPr lang="en-US" sz="900" dirty="0" err="1">
                <a:latin typeface="Arial" panose="020B0604020202020204" pitchFamily="34" charset="0"/>
                <a:cs typeface="Arial" panose="020B0604020202020204" pitchFamily="34" charset="0"/>
              </a:rPr>
              <a:t>Customise</a:t>
            </a:r>
            <a:r>
              <a:rPr lang="en-US" sz="900" dirty="0">
                <a:latin typeface="Arial" panose="020B0604020202020204" pitchFamily="34" charset="0"/>
                <a:cs typeface="Arial" panose="020B0604020202020204" pitchFamily="34" charset="0"/>
              </a:rPr>
              <a:t> </a:t>
            </a:r>
            <a:r>
              <a:rPr lang="en-US" sz="900" b="1" dirty="0">
                <a:latin typeface="Arial" panose="020B0604020202020204" pitchFamily="34" charset="0"/>
                <a:ea typeface="Inter" panose="02000503000000020004" pitchFamily="2" charset="0"/>
                <a:cs typeface="Arial" panose="020B0604020202020204" pitchFamily="34" charset="0"/>
              </a:rPr>
              <a:t>social ad templates</a:t>
            </a:r>
            <a:r>
              <a:rPr lang="en-US" sz="900" dirty="0">
                <a:latin typeface="Arial" panose="020B0604020202020204" pitchFamily="34" charset="0"/>
                <a:cs typeface="Arial" panose="020B0604020202020204" pitchFamily="34" charset="0"/>
              </a:rPr>
              <a:t> for your brand. Be sure to direct the ads to where your hero assets are being hosted.</a:t>
            </a:r>
          </a:p>
          <a:p>
            <a:pPr marL="171450" lvl="0" indent="-171450">
              <a:lnSpc>
                <a:spcPct val="107000"/>
              </a:lnSpc>
              <a:spcAft>
                <a:spcPts val="900"/>
              </a:spcAft>
              <a:buSzPct val="135000"/>
              <a:buFont typeface="Apple Symbols" panose="02000000000000000000" pitchFamily="2" charset="-79"/>
              <a:buChar char="☐"/>
              <a:defRPr/>
            </a:pPr>
            <a:r>
              <a:rPr lang="en-US" sz="900" dirty="0">
                <a:latin typeface="Arial" panose="020B0604020202020204" pitchFamily="34" charset="0"/>
                <a:cs typeface="Arial" panose="020B0604020202020204" pitchFamily="34" charset="0"/>
              </a:rPr>
              <a:t>Incorporate </a:t>
            </a:r>
            <a:r>
              <a:rPr lang="en-US" sz="900" b="1" dirty="0">
                <a:latin typeface="Arial" panose="020B0604020202020204" pitchFamily="34" charset="0"/>
                <a:cs typeface="Arial" panose="020B0604020202020204" pitchFamily="34" charset="0"/>
              </a:rPr>
              <a:t>organic promotion</a:t>
            </a:r>
            <a:r>
              <a:rPr lang="en-US" sz="900" dirty="0">
                <a:latin typeface="Arial" panose="020B0604020202020204" pitchFamily="34" charset="0"/>
                <a:cs typeface="Arial" panose="020B0604020202020204" pitchFamily="34" charset="0"/>
              </a:rPr>
              <a:t>, posting via your brand handle.</a:t>
            </a:r>
          </a:p>
          <a:p>
            <a:pPr marL="171450" lvl="0" indent="-171450">
              <a:lnSpc>
                <a:spcPct val="107000"/>
              </a:lnSpc>
              <a:spcAft>
                <a:spcPts val="900"/>
              </a:spcAft>
              <a:buSzPct val="135000"/>
              <a:buFont typeface="Apple Symbols" panose="02000000000000000000" pitchFamily="2" charset="-79"/>
              <a:buChar char="☐"/>
              <a:defRPr/>
            </a:pPr>
            <a:r>
              <a:rPr lang="en-US" sz="900" dirty="0">
                <a:latin typeface="Arial" panose="020B0604020202020204" pitchFamily="34" charset="0"/>
                <a:cs typeface="Arial" panose="020B0604020202020204" pitchFamily="34" charset="0"/>
              </a:rPr>
              <a:t>Consider </a:t>
            </a:r>
            <a:r>
              <a:rPr lang="en-US" sz="900" b="1" dirty="0">
                <a:latin typeface="Arial" panose="020B0604020202020204" pitchFamily="34" charset="0"/>
                <a:cs typeface="Arial" panose="020B0604020202020204" pitchFamily="34" charset="0"/>
              </a:rPr>
              <a:t>A/B testing </a:t>
            </a:r>
            <a:r>
              <a:rPr lang="en-US" sz="900" dirty="0">
                <a:latin typeface="Arial" panose="020B0604020202020204" pitchFamily="34" charset="0"/>
                <a:cs typeface="Arial" panose="020B0604020202020204" pitchFamily="34" charset="0"/>
              </a:rPr>
              <a:t>different messaging variations </a:t>
            </a:r>
            <a:r>
              <a:rPr lang="en-US" sz="900" b="1" dirty="0">
                <a:latin typeface="Arial" panose="020B0604020202020204" pitchFamily="34" charset="0"/>
                <a:cs typeface="Arial" panose="020B0604020202020204" pitchFamily="34" charset="0"/>
              </a:rPr>
              <a:t>and </a:t>
            </a:r>
            <a:r>
              <a:rPr lang="en-US" sz="900" b="1" dirty="0" err="1">
                <a:latin typeface="Arial" panose="020B0604020202020204" pitchFamily="34" charset="0"/>
                <a:cs typeface="Arial" panose="020B0604020202020204" pitchFamily="34" charset="0"/>
              </a:rPr>
              <a:t>optimising</a:t>
            </a:r>
            <a:r>
              <a:rPr lang="en-US" sz="900" b="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over the course of the campaign.</a:t>
            </a:r>
          </a:p>
        </p:txBody>
      </p:sp>
      <p:sp>
        <p:nvSpPr>
          <p:cNvPr id="4" name="Rectangle 3">
            <a:extLst>
              <a:ext uri="{FF2B5EF4-FFF2-40B4-BE49-F238E27FC236}">
                <a16:creationId xmlns:a16="http://schemas.microsoft.com/office/drawing/2014/main" id="{29E896E3-0931-3DA3-69EC-32C0DB42AF8F}"/>
              </a:ext>
            </a:extLst>
          </p:cNvPr>
          <p:cNvSpPr/>
          <p:nvPr/>
        </p:nvSpPr>
        <p:spPr bwMode="auto">
          <a:xfrm>
            <a:off x="2519245" y="2080160"/>
            <a:ext cx="1867313" cy="2940228"/>
          </a:xfrm>
          <a:prstGeom prst="rect">
            <a:avLst/>
          </a:prstGeom>
          <a:noFill/>
        </p:spPr>
        <p:txBody>
          <a:bodyPr wrap="square" lIns="0" tIns="0" rIns="91440" bIns="0" rtlCol="0">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Arial" panose="020B0604020202020204" pitchFamily="34" charset="0"/>
                <a:ea typeface="Inter Medium" panose="02000603000000020004" pitchFamily="50" charset="0"/>
                <a:cs typeface="Arial" panose="020B0604020202020204" pitchFamily="34" charset="0"/>
              </a:rPr>
              <a:t>Email </a:t>
            </a:r>
            <a:endParaRPr kumimoji="0" lang="en-US" sz="11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endParaRPr>
          </a:p>
          <a:p>
            <a:pPr marL="171450" lvl="0" indent="-171450">
              <a:lnSpc>
                <a:spcPct val="107000"/>
              </a:lnSpc>
              <a:spcAft>
                <a:spcPts val="900"/>
              </a:spcAft>
              <a:buSzPct val="135000"/>
              <a:buFont typeface="Apple Symbols" panose="02000000000000000000" pitchFamily="2" charset="-79"/>
              <a:buChar char="☐"/>
              <a:defRPr/>
            </a:pPr>
            <a:r>
              <a:rPr lang="en-US" sz="900" dirty="0">
                <a:latin typeface="Arial" panose="020B0604020202020204" pitchFamily="34" charset="0"/>
                <a:cs typeface="Arial" panose="020B0604020202020204" pitchFamily="34" charset="0"/>
              </a:rPr>
              <a:t>Leverage </a:t>
            </a:r>
            <a:r>
              <a:rPr lang="en-US" sz="900" b="1" dirty="0">
                <a:latin typeface="Arial" panose="020B0604020202020204" pitchFamily="34" charset="0"/>
                <a:ea typeface="Inter" panose="02000503000000020004" pitchFamily="2" charset="0"/>
                <a:cs typeface="Arial" panose="020B0604020202020204" pitchFamily="34" charset="0"/>
              </a:rPr>
              <a:t>priority audience </a:t>
            </a:r>
            <a:r>
              <a:rPr lang="en-US" sz="900" dirty="0">
                <a:latin typeface="Arial" panose="020B0604020202020204" pitchFamily="34" charset="0"/>
                <a:cs typeface="Arial" panose="020B0604020202020204" pitchFamily="34" charset="0"/>
              </a:rPr>
              <a:t>guidance to build an email list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with known prospects or existing customers. </a:t>
            </a:r>
          </a:p>
          <a:p>
            <a:pPr marL="171450" indent="-171450">
              <a:lnSpc>
                <a:spcPct val="107000"/>
              </a:lnSpc>
              <a:spcAft>
                <a:spcPts val="900"/>
              </a:spcAft>
              <a:buSzPct val="135000"/>
              <a:buFont typeface="Apple Symbols" panose="02000000000000000000" pitchFamily="2" charset="-79"/>
              <a:buChar char="☐"/>
              <a:defRPr/>
            </a:pPr>
            <a:r>
              <a:rPr lang="en-US" sz="900" dirty="0">
                <a:latin typeface="Arial" panose="020B0604020202020204" pitchFamily="34" charset="0"/>
                <a:cs typeface="Arial" panose="020B0604020202020204" pitchFamily="34" charset="0"/>
              </a:rPr>
              <a:t>Use the </a:t>
            </a:r>
            <a:r>
              <a:rPr lang="en-US" sz="900" b="1" dirty="0">
                <a:latin typeface="Arial" panose="020B0604020202020204" pitchFamily="34" charset="0"/>
                <a:ea typeface="Inter" panose="02000503000000020004" pitchFamily="2" charset="0"/>
                <a:cs typeface="Arial" panose="020B0604020202020204" pitchFamily="34" charset="0"/>
              </a:rPr>
              <a:t>promotional email</a:t>
            </a:r>
            <a:r>
              <a:rPr lang="en-US" sz="900" dirty="0">
                <a:latin typeface="Arial" panose="020B0604020202020204" pitchFamily="34" charset="0"/>
                <a:ea typeface="Inter" panose="02000503000000020004" pitchFamily="2" charset="0"/>
                <a:cs typeface="Arial" panose="020B0604020202020204" pitchFamily="34" charset="0"/>
              </a:rPr>
              <a:t> </a:t>
            </a:r>
            <a:r>
              <a:rPr lang="en-US" sz="900" dirty="0">
                <a:latin typeface="Arial" panose="020B0604020202020204" pitchFamily="34" charset="0"/>
                <a:cs typeface="Arial" panose="020B0604020202020204" pitchFamily="34" charset="0"/>
              </a:rPr>
              <a:t>to promote the hero asset. </a:t>
            </a:r>
            <a:r>
              <a:rPr lang="en-US" sz="900" dirty="0" err="1">
                <a:latin typeface="Arial" panose="020B0604020202020204" pitchFamily="34" charset="0"/>
                <a:cs typeface="Arial" panose="020B0604020202020204" pitchFamily="34" charset="0"/>
              </a:rPr>
              <a:t>Customise</a:t>
            </a:r>
            <a:r>
              <a:rPr lang="en-US" sz="900" dirty="0">
                <a:latin typeface="Arial" panose="020B0604020202020204" pitchFamily="34" charset="0"/>
                <a:cs typeface="Arial" panose="020B0604020202020204" pitchFamily="34" charset="0"/>
              </a:rPr>
              <a:t> the OFT email files according to instructions.</a:t>
            </a:r>
          </a:p>
          <a:p>
            <a:pPr marL="171450" indent="-171450">
              <a:lnSpc>
                <a:spcPct val="107000"/>
              </a:lnSpc>
              <a:spcAft>
                <a:spcPts val="900"/>
              </a:spcAft>
              <a:buSzPct val="135000"/>
              <a:buFont typeface="Apple Symbols" panose="02000000000000000000" pitchFamily="2" charset="-79"/>
              <a:buChar char="☐"/>
              <a:defRPr/>
            </a:pPr>
            <a:r>
              <a:rPr lang="en-US" sz="900" b="1" dirty="0">
                <a:latin typeface="Arial" panose="020B0604020202020204" pitchFamily="34" charset="0"/>
                <a:cs typeface="Arial" panose="020B0604020202020204" pitchFamily="34" charset="0"/>
              </a:rPr>
              <a:t>Review results </a:t>
            </a:r>
            <a:r>
              <a:rPr lang="en-US" sz="900" dirty="0">
                <a:latin typeface="Arial" panose="020B0604020202020204" pitchFamily="34" charset="0"/>
                <a:cs typeface="Arial" panose="020B0604020202020204" pitchFamily="34" charset="0"/>
              </a:rPr>
              <a:t>and </a:t>
            </a:r>
            <a:r>
              <a:rPr lang="en-US" sz="900" dirty="0" err="1">
                <a:latin typeface="Arial" panose="020B0604020202020204" pitchFamily="34" charset="0"/>
                <a:cs typeface="Arial" panose="020B0604020202020204" pitchFamily="34" charset="0"/>
              </a:rPr>
              <a:t>optimise</a:t>
            </a:r>
            <a:r>
              <a:rPr lang="en-US" sz="900" dirty="0">
                <a:latin typeface="Arial" panose="020B0604020202020204" pitchFamily="34" charset="0"/>
                <a:cs typeface="Arial" panose="020B0604020202020204" pitchFamily="34" charset="0"/>
              </a:rPr>
              <a:t>, refreshing subject lines and campaign messaging for resends to contacts who did not open previously. Consider </a:t>
            </a:r>
            <a:r>
              <a:rPr lang="en-US" sz="900" b="1" dirty="0">
                <a:latin typeface="Arial" panose="020B0604020202020204" pitchFamily="34" charset="0"/>
                <a:cs typeface="Arial" panose="020B0604020202020204" pitchFamily="34" charset="0"/>
              </a:rPr>
              <a:t>A/B testing </a:t>
            </a:r>
            <a:r>
              <a:rPr lang="en-US" sz="900" dirty="0">
                <a:latin typeface="Arial" panose="020B0604020202020204" pitchFamily="34" charset="0"/>
                <a:cs typeface="Arial" panose="020B0604020202020204" pitchFamily="34" charset="0"/>
              </a:rPr>
              <a:t>variations, such as recipient first name in the subject lines.</a:t>
            </a:r>
          </a:p>
        </p:txBody>
      </p:sp>
      <p:sp>
        <p:nvSpPr>
          <p:cNvPr id="3" name="Rectangle 2">
            <a:extLst>
              <a:ext uri="{FF2B5EF4-FFF2-40B4-BE49-F238E27FC236}">
                <a16:creationId xmlns:a16="http://schemas.microsoft.com/office/drawing/2014/main" id="{0B39B507-2F99-7158-8A51-F8A454C7A091}"/>
              </a:ext>
            </a:extLst>
          </p:cNvPr>
          <p:cNvSpPr/>
          <p:nvPr/>
        </p:nvSpPr>
        <p:spPr bwMode="auto">
          <a:xfrm>
            <a:off x="4543688" y="2080160"/>
            <a:ext cx="1867314" cy="3088410"/>
          </a:xfrm>
          <a:prstGeom prst="rect">
            <a:avLst/>
          </a:prstGeom>
          <a:noFill/>
        </p:spPr>
        <p:txBody>
          <a:bodyPr wrap="square" lIns="0" tIns="0" rIns="91440" bIns="0" rtlCol="0">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Arial" panose="020B0604020202020204" pitchFamily="34" charset="0"/>
                <a:ea typeface="Inter Medium" panose="02000603000000020004" pitchFamily="50" charset="0"/>
                <a:cs typeface="Arial" panose="020B0604020202020204" pitchFamily="34" charset="0"/>
              </a:rPr>
              <a:t>Display Ads</a:t>
            </a:r>
            <a:endParaRPr kumimoji="0" lang="en-US" sz="11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endParaRPr>
          </a:p>
          <a:p>
            <a:pPr marL="171450" lvl="0" indent="-171450">
              <a:lnSpc>
                <a:spcPct val="107000"/>
              </a:lnSpc>
              <a:spcAft>
                <a:spcPts val="900"/>
              </a:spcAft>
              <a:buSzPct val="135000"/>
              <a:buFont typeface="Apple Symbols" panose="02000000000000000000" pitchFamily="2" charset="-79"/>
              <a:buChar char="☐"/>
              <a:defRPr/>
            </a:pPr>
            <a:r>
              <a:rPr lang="en-US" sz="900" dirty="0" err="1">
                <a:latin typeface="Arial" panose="020B0604020202020204" pitchFamily="34" charset="0"/>
                <a:cs typeface="Arial" panose="020B0604020202020204" pitchFamily="34" charset="0"/>
              </a:rPr>
              <a:t>Customise</a:t>
            </a:r>
            <a:r>
              <a:rPr lang="en-US" sz="900" dirty="0">
                <a:latin typeface="Arial" panose="020B0604020202020204" pitchFamily="34" charset="0"/>
                <a:cs typeface="Arial" panose="020B0604020202020204" pitchFamily="34" charset="0"/>
              </a:rPr>
              <a:t> the </a:t>
            </a:r>
            <a:r>
              <a:rPr lang="en-US" sz="900" b="1" dirty="0">
                <a:latin typeface="Arial" panose="020B0604020202020204" pitchFamily="34" charset="0"/>
                <a:cs typeface="Arial" panose="020B0604020202020204" pitchFamily="34" charset="0"/>
              </a:rPr>
              <a:t>display ads </a:t>
            </a:r>
            <a:r>
              <a:rPr lang="en-US" sz="900" dirty="0">
                <a:latin typeface="Arial" panose="020B0604020202020204" pitchFamily="34" charset="0"/>
                <a:cs typeface="Arial" panose="020B0604020202020204" pitchFamily="34" charset="0"/>
              </a:rPr>
              <a:t>for your own brand.</a:t>
            </a:r>
            <a:endParaRPr lang="en-US" sz="900" b="1" dirty="0">
              <a:latin typeface="Arial" panose="020B0604020202020204" pitchFamily="34" charset="0"/>
              <a:cs typeface="Arial" panose="020B0604020202020204" pitchFamily="34" charset="0"/>
            </a:endParaRPr>
          </a:p>
          <a:p>
            <a:pPr marL="171450" indent="-171450">
              <a:lnSpc>
                <a:spcPct val="107000"/>
              </a:lnSpc>
              <a:spcAft>
                <a:spcPts val="900"/>
              </a:spcAft>
              <a:buSzPct val="135000"/>
              <a:buFont typeface="Apple Symbols" panose="02000000000000000000" pitchFamily="2" charset="-79"/>
              <a:buChar char="☐"/>
              <a:defRPr/>
            </a:pPr>
            <a:r>
              <a:rPr lang="en-US" sz="900" b="1" dirty="0">
                <a:latin typeface="Arial" panose="020B0604020202020204" pitchFamily="34" charset="0"/>
                <a:cs typeface="Arial" panose="020B0604020202020204" pitchFamily="34" charset="0"/>
              </a:rPr>
              <a:t>Identify</a:t>
            </a:r>
            <a:r>
              <a:rPr lang="en-US" sz="900"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the ad network </a:t>
            </a:r>
            <a:r>
              <a:rPr lang="en-US" sz="900" dirty="0">
                <a:latin typeface="Arial" panose="020B0604020202020204" pitchFamily="34" charset="0"/>
                <a:cs typeface="Arial" panose="020B0604020202020204" pitchFamily="34" charset="0"/>
              </a:rPr>
              <a:t>you want to advertise through (e.g., Bing, Google etc.), and whether you will run a broader PPC campaign or a more targeted campaign (displaying your ads to previous visitors to your website, or people in a particular location, for example). </a:t>
            </a:r>
          </a:p>
          <a:p>
            <a:pPr marL="171450" indent="-171450">
              <a:lnSpc>
                <a:spcPct val="107000"/>
              </a:lnSpc>
              <a:spcAft>
                <a:spcPts val="900"/>
              </a:spcAft>
              <a:buSzPct val="135000"/>
              <a:buFont typeface="Apple Symbols" panose="02000000000000000000" pitchFamily="2" charset="-79"/>
              <a:buChar char="☐"/>
              <a:defRPr/>
            </a:pPr>
            <a:r>
              <a:rPr lang="en-US" sz="900" b="1" dirty="0">
                <a:latin typeface="Arial" panose="020B0604020202020204" pitchFamily="34" charset="0"/>
                <a:cs typeface="Arial" panose="020B0604020202020204" pitchFamily="34" charset="0"/>
              </a:rPr>
              <a:t>Set up your campaign parameters </a:t>
            </a:r>
            <a:r>
              <a:rPr lang="en-US" sz="900" dirty="0">
                <a:latin typeface="Arial" panose="020B0604020202020204" pitchFamily="34" charset="0"/>
                <a:cs typeface="Arial" panose="020B0604020202020204" pitchFamily="34" charset="0"/>
              </a:rPr>
              <a:t>including budget and launch your campaign. Monitor and </a:t>
            </a:r>
            <a:r>
              <a:rPr lang="en-US" sz="900" dirty="0" err="1">
                <a:latin typeface="Arial" panose="020B0604020202020204" pitchFamily="34" charset="0"/>
                <a:cs typeface="Arial" panose="020B0604020202020204" pitchFamily="34" charset="0"/>
              </a:rPr>
              <a:t>optimise</a:t>
            </a:r>
            <a:r>
              <a:rPr lang="en-US" sz="900" dirty="0">
                <a:latin typeface="Arial" panose="020B0604020202020204" pitchFamily="34" charset="0"/>
                <a:cs typeface="Arial" panose="020B0604020202020204" pitchFamily="34" charset="0"/>
              </a:rPr>
              <a:t> your approach/ audience.</a:t>
            </a:r>
          </a:p>
        </p:txBody>
      </p:sp>
      <p:sp>
        <p:nvSpPr>
          <p:cNvPr id="7" name="Rectangle 6">
            <a:extLst>
              <a:ext uri="{FF2B5EF4-FFF2-40B4-BE49-F238E27FC236}">
                <a16:creationId xmlns:a16="http://schemas.microsoft.com/office/drawing/2014/main" id="{5D21976B-ADD7-82C1-3863-716BB79FFADC}"/>
              </a:ext>
            </a:extLst>
          </p:cNvPr>
          <p:cNvSpPr/>
          <p:nvPr/>
        </p:nvSpPr>
        <p:spPr bwMode="auto">
          <a:xfrm>
            <a:off x="6568132" y="2070328"/>
            <a:ext cx="1671325" cy="3928127"/>
          </a:xfrm>
          <a:prstGeom prst="rect">
            <a:avLst/>
          </a:prstGeom>
          <a:noFill/>
        </p:spPr>
        <p:txBody>
          <a:bodyPr wrap="square" lIns="0" tIns="0" rIns="91440" bIns="0" rtlCol="0">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Inter Medium" panose="02000603000000020004" pitchFamily="50" charset="0"/>
                <a:cs typeface="Arial" panose="020B0604020202020204" pitchFamily="34" charset="0"/>
              </a:rPr>
              <a:t>Acquisition</a:t>
            </a: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Inter Medium" panose="02000603000000020004" pitchFamily="50" charset="0"/>
                <a:cs typeface="Arial" panose="020B0604020202020204" pitchFamily="34" charset="0"/>
              </a:rPr>
              <a:t> </a:t>
            </a:r>
          </a:p>
          <a:p>
            <a:pPr marL="171450" indent="-171450">
              <a:lnSpc>
                <a:spcPct val="107000"/>
              </a:lnSpc>
              <a:spcAft>
                <a:spcPts val="900"/>
              </a:spcAft>
              <a:buSzPct val="135000"/>
              <a:buFont typeface="Apple Symbols" panose="02000000000000000000" pitchFamily="2" charset="-79"/>
              <a:buChar char="☐"/>
              <a:defRPr/>
            </a:pPr>
            <a:r>
              <a:rPr lang="en-US" sz="900" dirty="0" err="1">
                <a:latin typeface="Arial" panose="020B0604020202020204" pitchFamily="34" charset="0"/>
                <a:cs typeface="Arial" panose="020B0604020202020204" pitchFamily="34" charset="0"/>
              </a:rPr>
              <a:t>Customise</a:t>
            </a:r>
            <a:r>
              <a:rPr lang="en-US" sz="900" dirty="0">
                <a:latin typeface="Arial" panose="020B0604020202020204" pitchFamily="34" charset="0"/>
                <a:cs typeface="Arial" panose="020B0604020202020204" pitchFamily="34" charset="0"/>
              </a:rPr>
              <a:t> your campaign </a:t>
            </a:r>
            <a:r>
              <a:rPr lang="en-US" sz="900" b="1" dirty="0">
                <a:latin typeface="Arial" panose="020B0604020202020204" pitchFamily="34" charset="0"/>
                <a:cs typeface="Arial" panose="020B0604020202020204" pitchFamily="34" charset="0"/>
              </a:rPr>
              <a:t>hero asset</a:t>
            </a:r>
            <a:r>
              <a:rPr lang="en-US" sz="900" dirty="0">
                <a:latin typeface="Arial" panose="020B0604020202020204" pitchFamily="34" charset="0"/>
                <a:cs typeface="Arial" panose="020B0604020202020204" pitchFamily="34" charset="0"/>
              </a:rPr>
              <a:t>, incorporating your CTA.</a:t>
            </a:r>
          </a:p>
          <a:p>
            <a:pPr marL="171450" indent="-171450">
              <a:lnSpc>
                <a:spcPct val="107000"/>
              </a:lnSpc>
              <a:spcAft>
                <a:spcPts val="900"/>
              </a:spcAft>
              <a:buSzPct val="135000"/>
              <a:buFont typeface="Apple Symbols" panose="02000000000000000000" pitchFamily="2" charset="-79"/>
              <a:buChar char="☐"/>
              <a:defRPr/>
            </a:pPr>
            <a:r>
              <a:rPr lang="en-US" sz="900" b="1" dirty="0">
                <a:latin typeface="Arial" panose="020B0604020202020204" pitchFamily="34" charset="0"/>
                <a:cs typeface="Arial" panose="020B0604020202020204" pitchFamily="34" charset="0"/>
              </a:rPr>
              <a:t>Host your asset </a:t>
            </a:r>
            <a:r>
              <a:rPr lang="en-US" sz="900" dirty="0">
                <a:latin typeface="Arial" panose="020B0604020202020204" pitchFamily="34" charset="0"/>
                <a:cs typeface="Arial" panose="020B0604020202020204" pitchFamily="34" charset="0"/>
              </a:rPr>
              <a:t>on your web domain, creating a </a:t>
            </a:r>
            <a:r>
              <a:rPr lang="en-US" sz="900" b="1" dirty="0">
                <a:latin typeface="Arial" panose="020B0604020202020204" pitchFamily="34" charset="0"/>
                <a:cs typeface="Arial" panose="020B0604020202020204" pitchFamily="34" charset="0"/>
              </a:rPr>
              <a:t>Gated Landing Page</a:t>
            </a:r>
            <a:r>
              <a:rPr lang="en-US" sz="900" dirty="0">
                <a:latin typeface="Arial" panose="020B0604020202020204" pitchFamily="34" charset="0"/>
                <a:cs typeface="Arial" panose="020B0604020202020204" pitchFamily="34" charset="0"/>
              </a:rPr>
              <a:t>, (requiring prospects to enter contact details to access the asset) to aid in lead collection. </a:t>
            </a:r>
          </a:p>
          <a:p>
            <a:pPr marL="171450" indent="-171450">
              <a:lnSpc>
                <a:spcPct val="107000"/>
              </a:lnSpc>
              <a:spcAft>
                <a:spcPts val="900"/>
              </a:spcAft>
              <a:buSzPct val="135000"/>
              <a:buFont typeface="Apple Symbols" panose="02000000000000000000" pitchFamily="2" charset="-79"/>
              <a:buChar char="☐"/>
              <a:defRPr/>
            </a:pPr>
            <a:r>
              <a:rPr lang="en-US" sz="900" dirty="0">
                <a:latin typeface="Arial" panose="020B0604020202020204" pitchFamily="34" charset="0"/>
                <a:cs typeface="Arial" panose="020B0604020202020204" pitchFamily="34" charset="0"/>
              </a:rPr>
              <a:t>Determine </a:t>
            </a:r>
            <a:r>
              <a:rPr lang="en-US" sz="900" b="1" dirty="0">
                <a:latin typeface="Arial" panose="020B0604020202020204" pitchFamily="34" charset="0"/>
                <a:cs typeface="Arial" panose="020B0604020202020204" pitchFamily="34" charset="0"/>
              </a:rPr>
              <a:t>lead capture form requirements</a:t>
            </a:r>
            <a:r>
              <a:rPr lang="en-US" sz="900" dirty="0">
                <a:latin typeface="Arial" panose="020B0604020202020204" pitchFamily="34" charset="0"/>
                <a:cs typeface="Arial" panose="020B0604020202020204" pitchFamily="34" charset="0"/>
              </a:rPr>
              <a:t> that align with your CRM structure and </a:t>
            </a:r>
            <a:r>
              <a:rPr lang="en-US" sz="900" dirty="0" err="1">
                <a:latin typeface="Arial" panose="020B0604020202020204" pitchFamily="34" charset="0"/>
                <a:cs typeface="Arial" panose="020B0604020202020204" pitchFamily="34" charset="0"/>
              </a:rPr>
              <a:t>minimise</a:t>
            </a:r>
            <a:r>
              <a:rPr lang="en-US" sz="900" dirty="0">
                <a:latin typeface="Arial" panose="020B0604020202020204" pitchFamily="34" charset="0"/>
                <a:cs typeface="Arial" panose="020B0604020202020204" pitchFamily="34" charset="0"/>
              </a:rPr>
              <a:t> required fields to avoid drop-off.</a:t>
            </a:r>
          </a:p>
          <a:p>
            <a:pPr marL="171450" lvl="0" indent="-171450">
              <a:lnSpc>
                <a:spcPct val="107000"/>
              </a:lnSpc>
              <a:spcAft>
                <a:spcPts val="900"/>
              </a:spcAft>
              <a:buSzPct val="135000"/>
              <a:buFont typeface="Apple Symbols" panose="02000000000000000000" pitchFamily="2" charset="-79"/>
              <a:buChar char="☐"/>
              <a:defRPr/>
            </a:pPr>
            <a:r>
              <a:rPr lang="en-US" sz="900" b="1" dirty="0">
                <a:latin typeface="Arial" panose="020B0604020202020204" pitchFamily="34" charset="0"/>
                <a:cs typeface="Arial" panose="020B0604020202020204" pitchFamily="34" charset="0"/>
              </a:rPr>
              <a:t>Update promotional assets with the correct link </a:t>
            </a:r>
            <a:r>
              <a:rPr lang="en-US" sz="900" dirty="0">
                <a:latin typeface="Arial" panose="020B0604020202020204" pitchFamily="34" charset="0"/>
                <a:cs typeface="Arial" panose="020B0604020202020204" pitchFamily="34" charset="0"/>
              </a:rPr>
              <a:t>to your hosted landing page.</a:t>
            </a:r>
          </a:p>
          <a:p>
            <a:pPr marL="171450" lvl="0" indent="-171450">
              <a:lnSpc>
                <a:spcPct val="95000"/>
              </a:lnSpc>
              <a:spcAft>
                <a:spcPts val="900"/>
              </a:spcAft>
              <a:buFont typeface="Wingdings" pitchFamily="2" charset="2"/>
              <a:buChar char="q"/>
              <a:defRPr/>
            </a:pPr>
            <a:endParaRPr lang="en-US" sz="105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AE06A3F-1A1B-674A-1E05-632B3B6B724E}"/>
              </a:ext>
            </a:extLst>
          </p:cNvPr>
          <p:cNvSpPr/>
          <p:nvPr/>
        </p:nvSpPr>
        <p:spPr bwMode="auto">
          <a:xfrm>
            <a:off x="8343638" y="2070328"/>
            <a:ext cx="1539174" cy="4092980"/>
          </a:xfrm>
          <a:prstGeom prst="rect">
            <a:avLst/>
          </a:prstGeom>
          <a:noFill/>
        </p:spPr>
        <p:txBody>
          <a:bodyPr wrap="square" lIns="0" tIns="0" rIns="91440" bIns="0" rtlCol="0">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Inter Medium" panose="02000603000000020004" pitchFamily="50" charset="0"/>
                <a:cs typeface="Arial" panose="020B0604020202020204" pitchFamily="34" charset="0"/>
              </a:rPr>
              <a:t>Nurture</a:t>
            </a:r>
            <a:r>
              <a:rPr kumimoji="0" lang="en-US" sz="1600" b="1" i="0" u="none" strike="noStrike" kern="1200" cap="none" spc="0" normalizeH="0" baseline="0" noProof="0" dirty="0">
                <a:ln>
                  <a:noFill/>
                </a:ln>
                <a:solidFill>
                  <a:schemeClr val="accent3">
                    <a:lumMod val="75000"/>
                  </a:schemeClr>
                </a:solidFill>
                <a:effectLst/>
                <a:uLnTx/>
                <a:uFillTx/>
                <a:latin typeface="Arial" panose="020B0604020202020204" pitchFamily="34" charset="0"/>
                <a:ea typeface="Inter Medium" panose="02000603000000020004" pitchFamily="50" charset="0"/>
                <a:cs typeface="Arial" panose="020B0604020202020204" pitchFamily="34" charset="0"/>
              </a:rPr>
              <a:t> </a:t>
            </a:r>
          </a:p>
          <a:p>
            <a:pPr marL="171450" indent="-171450">
              <a:lnSpc>
                <a:spcPct val="107000"/>
              </a:lnSpc>
              <a:spcAft>
                <a:spcPts val="900"/>
              </a:spcAft>
              <a:buSzPct val="135000"/>
              <a:buFont typeface="Apple Symbols" panose="02000000000000000000" pitchFamily="2" charset="-79"/>
              <a:buChar char="☐"/>
              <a:defRPr/>
            </a:pPr>
            <a:r>
              <a:rPr lang="en-US" sz="900" b="1" dirty="0">
                <a:latin typeface="Arial" panose="020B0604020202020204" pitchFamily="34" charset="0"/>
                <a:cs typeface="Arial" panose="020B0604020202020204" pitchFamily="34" charset="0"/>
              </a:rPr>
              <a:t>Upload assets promoted via nurture </a:t>
            </a:r>
            <a:r>
              <a:rPr lang="en-US" sz="900" dirty="0">
                <a:latin typeface="Arial" panose="020B0604020202020204" pitchFamily="34" charset="0"/>
                <a:cs typeface="Arial" panose="020B0604020202020204" pitchFamily="34" charset="0"/>
              </a:rPr>
              <a:t>to your marketing automation system. Add links to corresponding emails.</a:t>
            </a:r>
          </a:p>
          <a:p>
            <a:pPr marL="171450" lvl="0" indent="-171450">
              <a:lnSpc>
                <a:spcPct val="107000"/>
              </a:lnSpc>
              <a:spcAft>
                <a:spcPts val="900"/>
              </a:spcAft>
              <a:buSzPct val="135000"/>
              <a:buFont typeface="Apple Symbols" panose="02000000000000000000" pitchFamily="2" charset="-79"/>
              <a:buChar char="☐"/>
              <a:defRPr/>
            </a:pPr>
            <a:r>
              <a:rPr lang="en-US" sz="900" b="1" dirty="0" err="1">
                <a:latin typeface="Arial" panose="020B0604020202020204" pitchFamily="34" charset="0"/>
                <a:cs typeface="Arial" panose="020B0604020202020204" pitchFamily="34" charset="0"/>
              </a:rPr>
              <a:t>Personalise</a:t>
            </a:r>
            <a:r>
              <a:rPr lang="en-US" sz="900" b="1" dirty="0">
                <a:latin typeface="Arial" panose="020B0604020202020204" pitchFamily="34" charset="0"/>
                <a:cs typeface="Arial" panose="020B0604020202020204" pitchFamily="34" charset="0"/>
              </a:rPr>
              <a:t> the nurture email files </a:t>
            </a:r>
            <a:r>
              <a:rPr lang="en-US" sz="900" dirty="0">
                <a:latin typeface="Arial" panose="020B0604020202020204" pitchFamily="34" charset="0"/>
                <a:cs typeface="Arial" panose="020B0604020202020204" pitchFamily="34" charset="0"/>
              </a:rPr>
              <a:t>with your solution details, contact info, privacy information, and CTA links. </a:t>
            </a:r>
          </a:p>
          <a:p>
            <a:pPr marL="171450" lvl="0" indent="-171450">
              <a:lnSpc>
                <a:spcPct val="107000"/>
              </a:lnSpc>
              <a:spcAft>
                <a:spcPts val="900"/>
              </a:spcAft>
              <a:buSzPct val="135000"/>
              <a:buFont typeface="Apple Symbols" panose="02000000000000000000" pitchFamily="2" charset="-79"/>
              <a:buChar char="☐"/>
              <a:defRPr/>
            </a:pPr>
            <a:r>
              <a:rPr lang="en-US" sz="900" b="1" dirty="0" err="1">
                <a:latin typeface="Arial" panose="020B0604020202020204" pitchFamily="34" charset="0"/>
                <a:cs typeface="Arial" panose="020B0604020202020204" pitchFamily="34" charset="0"/>
              </a:rPr>
              <a:t>Customise</a:t>
            </a:r>
            <a:r>
              <a:rPr lang="en-US" sz="900" b="1" dirty="0">
                <a:latin typeface="Arial" panose="020B0604020202020204" pitchFamily="34" charset="0"/>
                <a:cs typeface="Arial" panose="020B0604020202020204" pitchFamily="34" charset="0"/>
              </a:rPr>
              <a:t> the assets promoted in the nurture </a:t>
            </a:r>
            <a:r>
              <a:rPr lang="en-US" sz="900" dirty="0">
                <a:latin typeface="Arial" panose="020B0604020202020204" pitchFamily="34" charset="0"/>
                <a:cs typeface="Arial" panose="020B0604020202020204" pitchFamily="34" charset="0"/>
              </a:rPr>
              <a:t>emails following instructions in each document.</a:t>
            </a:r>
          </a:p>
          <a:p>
            <a:pPr marL="171450" lvl="0" indent="-171450">
              <a:lnSpc>
                <a:spcPct val="107000"/>
              </a:lnSpc>
              <a:spcAft>
                <a:spcPts val="900"/>
              </a:spcAft>
              <a:buSzPct val="135000"/>
              <a:buFont typeface="Apple Symbols" panose="02000000000000000000" pitchFamily="2" charset="-79"/>
              <a:buChar char="☐"/>
              <a:defRPr/>
            </a:pPr>
            <a:r>
              <a:rPr lang="en-US" sz="900" dirty="0">
                <a:latin typeface="Arial" panose="020B0604020202020204" pitchFamily="34" charset="0"/>
                <a:cs typeface="Arial" panose="020B0604020202020204" pitchFamily="34" charset="0"/>
              </a:rPr>
              <a:t>Instrument the emails in your marketing automation system and create lead scoring to </a:t>
            </a:r>
            <a:r>
              <a:rPr lang="en-US" sz="900" b="1" dirty="0">
                <a:latin typeface="Arial" panose="020B0604020202020204" pitchFamily="34" charset="0"/>
                <a:cs typeface="Arial" panose="020B0604020202020204" pitchFamily="34" charset="0"/>
              </a:rPr>
              <a:t>qualify leads for sales follow-up</a:t>
            </a:r>
            <a:r>
              <a:rPr lang="en-US" sz="900" dirty="0">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4BC17858-4155-0420-C0E4-BBD13D51595D}"/>
              </a:ext>
            </a:extLst>
          </p:cNvPr>
          <p:cNvSpPr/>
          <p:nvPr/>
        </p:nvSpPr>
        <p:spPr bwMode="auto">
          <a:xfrm>
            <a:off x="10039942" y="2070328"/>
            <a:ext cx="1671325" cy="2611099"/>
          </a:xfrm>
          <a:prstGeom prst="rect">
            <a:avLst/>
          </a:prstGeom>
          <a:noFill/>
        </p:spPr>
        <p:txBody>
          <a:bodyPr wrap="square" lIns="0" tIns="0" rIns="91440" bIns="0" rtlCol="0" anchor="t">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Inter Medium" panose="02000603000000020004" pitchFamily="50" charset="0"/>
                <a:cs typeface="Arial" panose="020B0604020202020204" pitchFamily="34" charset="0"/>
              </a:rPr>
              <a:t>Sales follow-up</a:t>
            </a:r>
            <a:endParaRPr kumimoji="0" lang="en-US" sz="11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endParaRPr>
          </a:p>
          <a:p>
            <a:pPr marL="171450" indent="-171450">
              <a:lnSpc>
                <a:spcPct val="107000"/>
              </a:lnSpc>
              <a:spcAft>
                <a:spcPts val="900"/>
              </a:spcAft>
              <a:buSzPct val="135000"/>
              <a:buFont typeface="Apple Symbols" panose="02000000000000000000" pitchFamily="2" charset="-79"/>
              <a:buChar char="☐"/>
              <a:defRPr/>
            </a:pPr>
            <a:r>
              <a:rPr lang="en-US" sz="900" dirty="0">
                <a:latin typeface="Arial" panose="020B0604020202020204" pitchFamily="34" charset="0"/>
                <a:cs typeface="Arial" panose="020B0604020202020204" pitchFamily="34" charset="0"/>
              </a:rPr>
              <a:t>Provide the sales team an </a:t>
            </a:r>
            <a:r>
              <a:rPr lang="en-US" sz="900" b="1" dirty="0">
                <a:latin typeface="Arial" panose="020B0604020202020204" pitchFamily="34" charset="0"/>
                <a:cs typeface="Arial" panose="020B0604020202020204" pitchFamily="34" charset="0"/>
              </a:rPr>
              <a:t>overview</a:t>
            </a:r>
            <a:r>
              <a:rPr lang="en-US" sz="900" dirty="0">
                <a:latin typeface="Arial" panose="020B0604020202020204" pitchFamily="34" charset="0"/>
                <a:cs typeface="Arial" panose="020B0604020202020204" pitchFamily="34" charset="0"/>
              </a:rPr>
              <a:t> of the campaign, including a copy of your campaign assets. </a:t>
            </a:r>
          </a:p>
          <a:p>
            <a:pPr marL="171450" indent="-171450">
              <a:lnSpc>
                <a:spcPct val="107000"/>
              </a:lnSpc>
              <a:spcAft>
                <a:spcPts val="900"/>
              </a:spcAft>
              <a:buSzPct val="135000"/>
              <a:buFont typeface="Apple Symbols" panose="02000000000000000000" pitchFamily="2" charset="-79"/>
              <a:buChar char="☐"/>
              <a:defRPr/>
            </a:pPr>
            <a:r>
              <a:rPr lang="en-US" sz="900" dirty="0" err="1">
                <a:latin typeface="Arial" panose="020B0604020202020204" pitchFamily="34" charset="0"/>
                <a:cs typeface="Arial" panose="020B0604020202020204" pitchFamily="34" charset="0"/>
              </a:rPr>
              <a:t>Customise</a:t>
            </a:r>
            <a:r>
              <a:rPr lang="en-US" sz="900" dirty="0">
                <a:latin typeface="Arial" panose="020B0604020202020204" pitchFamily="34" charset="0"/>
                <a:cs typeface="Arial" panose="020B0604020202020204" pitchFamily="34" charset="0"/>
              </a:rPr>
              <a:t> the </a:t>
            </a:r>
            <a:r>
              <a:rPr lang="en-US" sz="900" b="1" dirty="0">
                <a:latin typeface="Arial" panose="020B0604020202020204" pitchFamily="34" charset="0"/>
                <a:cs typeface="Arial" panose="020B0604020202020204" pitchFamily="34" charset="0"/>
              </a:rPr>
              <a:t>pitch deck </a:t>
            </a:r>
            <a:r>
              <a:rPr lang="en-US" sz="900" dirty="0">
                <a:latin typeface="Arial" panose="020B0604020202020204" pitchFamily="34" charset="0"/>
                <a:cs typeface="Arial" panose="020B0604020202020204" pitchFamily="34" charset="0"/>
              </a:rPr>
              <a:t>for your own brand. </a:t>
            </a:r>
          </a:p>
          <a:p>
            <a:pPr marL="171450" indent="-171450">
              <a:lnSpc>
                <a:spcPct val="107000"/>
              </a:lnSpc>
              <a:spcAft>
                <a:spcPts val="900"/>
              </a:spcAft>
              <a:buSzPct val="135000"/>
              <a:buFont typeface="Apple Symbols" panose="02000000000000000000" pitchFamily="2" charset="-79"/>
              <a:buChar char="☐"/>
              <a:defRPr/>
            </a:pPr>
            <a:r>
              <a:rPr lang="en-US" sz="900" dirty="0">
                <a:latin typeface="Arial" panose="020B0604020202020204" pitchFamily="34" charset="0"/>
                <a:cs typeface="Arial" panose="020B0604020202020204" pitchFamily="34" charset="0"/>
              </a:rPr>
              <a:t>Schedule qualified customers for the </a:t>
            </a:r>
            <a:r>
              <a:rPr lang="en-US" sz="900" b="1" dirty="0">
                <a:latin typeface="Arial" panose="020B0604020202020204" pitchFamily="34" charset="0"/>
                <a:cs typeface="Arial" panose="020B0604020202020204" pitchFamily="34" charset="0"/>
              </a:rPr>
              <a:t>Enable Frontline Workshop</a:t>
            </a:r>
            <a:r>
              <a:rPr lang="en-US" sz="900" dirty="0">
                <a:latin typeface="Arial" panose="020B0604020202020204" pitchFamily="34" charset="0"/>
                <a:cs typeface="Arial" panose="020B0604020202020204" pitchFamily="34" charset="0"/>
              </a:rPr>
              <a:t> </a:t>
            </a:r>
            <a:endParaRPr lang="en-US" sz="900" b="1" dirty="0">
              <a:latin typeface="Arial" panose="020B0604020202020204" pitchFamily="34" charset="0"/>
              <a:cs typeface="Arial" panose="020B0604020202020204" pitchFamily="34" charset="0"/>
            </a:endParaRPr>
          </a:p>
          <a:p>
            <a:pPr marL="171450" indent="-171450">
              <a:lnSpc>
                <a:spcPct val="107000"/>
              </a:lnSpc>
              <a:spcAft>
                <a:spcPts val="900"/>
              </a:spcAft>
              <a:buSzPct val="135000"/>
              <a:buFont typeface="Apple Symbols" panose="02000000000000000000" pitchFamily="2" charset="-79"/>
              <a:buChar char="☐"/>
              <a:defRPr/>
            </a:pPr>
            <a:r>
              <a:rPr lang="en-US" sz="900" dirty="0">
                <a:latin typeface="Arial" panose="020B0604020202020204" pitchFamily="34" charset="0"/>
                <a:cs typeface="Arial" panose="020B0604020202020204" pitchFamily="34" charset="0"/>
              </a:rPr>
              <a:t>Enter sales qualified leads into </a:t>
            </a:r>
            <a:r>
              <a:rPr lang="en-US" sz="900" b="1" dirty="0">
                <a:latin typeface="Arial" panose="020B0604020202020204" pitchFamily="34" charset="0"/>
                <a:cs typeface="Arial" panose="020B0604020202020204" pitchFamily="34" charset="0"/>
              </a:rPr>
              <a:t>Partner Center</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See FAQs for help, </a:t>
            </a:r>
            <a:r>
              <a:rPr lang="en-US" sz="900" i="1" dirty="0">
                <a:solidFill>
                  <a:schemeClr val="accent6">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here</a:t>
            </a:r>
            <a:r>
              <a:rPr lang="en-US" sz="900" i="1"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14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962B6-AD2B-595F-CDE7-EA1A05544684}"/>
              </a:ext>
            </a:extLst>
          </p:cNvPr>
          <p:cNvSpPr>
            <a:spLocks noGrp="1"/>
          </p:cNvSpPr>
          <p:nvPr>
            <p:ph type="title" idx="4294967295"/>
          </p:nvPr>
        </p:nvSpPr>
        <p:spPr>
          <a:xfrm>
            <a:off x="411125" y="4216807"/>
            <a:ext cx="6953694" cy="1092384"/>
          </a:xfrm>
        </p:spPr>
        <p:txBody>
          <a:bodyPr>
            <a:noAutofit/>
          </a:bodyPr>
          <a:lstStyle/>
          <a:p>
            <a:r>
              <a:rPr lang="en-US" sz="3600" dirty="0" err="1">
                <a:solidFill>
                  <a:schemeClr val="bg2">
                    <a:lumMod val="25000"/>
                  </a:schemeClr>
                </a:solidFill>
                <a:latin typeface="Arial" panose="020B0604020202020204" pitchFamily="34" charset="0"/>
                <a:cs typeface="Arial" panose="020B0604020202020204" pitchFamily="34" charset="0"/>
              </a:rPr>
              <a:t>Customise</a:t>
            </a:r>
            <a:r>
              <a:rPr lang="en-US" sz="3600" dirty="0">
                <a:solidFill>
                  <a:schemeClr val="bg2">
                    <a:lumMod val="25000"/>
                  </a:schemeClr>
                </a:solidFill>
                <a:latin typeface="Arial" panose="020B0604020202020204" pitchFamily="34" charset="0"/>
                <a:cs typeface="Arial" panose="020B0604020202020204" pitchFamily="34" charset="0"/>
              </a:rPr>
              <a:t> your campaign assets</a:t>
            </a:r>
          </a:p>
        </p:txBody>
      </p:sp>
    </p:spTree>
    <p:extLst>
      <p:ext uri="{BB962C8B-B14F-4D97-AF65-F5344CB8AC3E}">
        <p14:creationId xmlns:p14="http://schemas.microsoft.com/office/powerpoint/2010/main" val="1816808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DDF2-CB16-58FB-C0F6-FEB89166D576}"/>
              </a:ext>
            </a:extLst>
          </p:cNvPr>
          <p:cNvSpPr>
            <a:spLocks noGrp="1"/>
          </p:cNvSpPr>
          <p:nvPr>
            <p:ph type="title"/>
          </p:nvPr>
        </p:nvSpPr>
        <p:spPr>
          <a:xfrm>
            <a:off x="478900" y="229748"/>
            <a:ext cx="4156008" cy="1325563"/>
          </a:xfrm>
        </p:spPr>
        <p:txBody>
          <a:bodyPr>
            <a:normAutofit/>
          </a:bodyPr>
          <a:lstStyle/>
          <a:p>
            <a:pPr defTabSz="457200"/>
            <a:r>
              <a:rPr lang="en-US" sz="2800" dirty="0" err="1">
                <a:solidFill>
                  <a:schemeClr val="bg2">
                    <a:lumMod val="25000"/>
                  </a:schemeClr>
                </a:solidFill>
                <a:latin typeface="Arial" panose="020B0604020202020204" pitchFamily="34" charset="0"/>
                <a:cs typeface="Arial" panose="020B0604020202020204" pitchFamily="34" charset="0"/>
              </a:rPr>
              <a:t>Customising</a:t>
            </a:r>
            <a:r>
              <a:rPr lang="en-US" sz="2800" dirty="0">
                <a:solidFill>
                  <a:schemeClr val="bg2">
                    <a:lumMod val="25000"/>
                  </a:schemeClr>
                </a:solidFill>
                <a:latin typeface="Arial" panose="020B0604020202020204" pitchFamily="34" charset="0"/>
                <a:cs typeface="Arial" panose="020B0604020202020204" pitchFamily="34" charset="0"/>
              </a:rPr>
              <a:t> your emails</a:t>
            </a:r>
          </a:p>
        </p:txBody>
      </p:sp>
      <p:sp>
        <p:nvSpPr>
          <p:cNvPr id="9" name="TextBox 8">
            <a:extLst>
              <a:ext uri="{FF2B5EF4-FFF2-40B4-BE49-F238E27FC236}">
                <a16:creationId xmlns:a16="http://schemas.microsoft.com/office/drawing/2014/main" id="{2F7485B1-714D-F83C-DFED-14B2DE7C87F9}"/>
              </a:ext>
            </a:extLst>
          </p:cNvPr>
          <p:cNvSpPr txBox="1">
            <a:spLocks noChangeAspect="1"/>
          </p:cNvSpPr>
          <p:nvPr/>
        </p:nvSpPr>
        <p:spPr>
          <a:xfrm>
            <a:off x="594359" y="1772750"/>
            <a:ext cx="293914" cy="293914"/>
          </a:xfrm>
          <a:prstGeom prst="rect">
            <a:avLst/>
          </a:prstGeom>
          <a:solidFill>
            <a:schemeClr val="accent6"/>
          </a:solidFill>
        </p:spPr>
        <p:txBody>
          <a:bodyPr wrap="square" rtlCol="0" anchor="ctr">
            <a:noAutofit/>
          </a:bodyPr>
          <a:lstStyle/>
          <a:p>
            <a:pPr algn="ctr" defTabSz="457200"/>
            <a:r>
              <a:rPr lang="en-US" sz="1600" b="1">
                <a:solidFill>
                  <a:schemeClr val="bg1"/>
                </a:solidFill>
                <a:cs typeface="Segoe UI" panose="020B0502040204020203" pitchFamily="34" charset="0"/>
              </a:rPr>
              <a:t>1</a:t>
            </a:r>
          </a:p>
        </p:txBody>
      </p:sp>
      <p:sp>
        <p:nvSpPr>
          <p:cNvPr id="8" name="TextBox 7">
            <a:extLst>
              <a:ext uri="{FF2B5EF4-FFF2-40B4-BE49-F238E27FC236}">
                <a16:creationId xmlns:a16="http://schemas.microsoft.com/office/drawing/2014/main" id="{5B804269-5770-9902-B197-C65CE3FBF572}"/>
              </a:ext>
            </a:extLst>
          </p:cNvPr>
          <p:cNvSpPr txBox="1"/>
          <p:nvPr/>
        </p:nvSpPr>
        <p:spPr>
          <a:xfrm>
            <a:off x="1042652" y="1772750"/>
            <a:ext cx="4123175" cy="553998"/>
          </a:xfrm>
          <a:prstGeom prst="rect">
            <a:avLst/>
          </a:prstGeom>
          <a:noFill/>
        </p:spPr>
        <p:txBody>
          <a:bodyPr wrap="square" lIns="0" tIns="0" rIns="0" bIns="0" rtlCol="0">
            <a:spAutoFit/>
          </a:bodyPr>
          <a:lstStyle/>
          <a:p>
            <a:pPr defTabSz="457200">
              <a:spcBef>
                <a:spcPts val="600"/>
              </a:spcBef>
            </a:pPr>
            <a:r>
              <a:rPr lang="en-US" sz="1200" b="1" dirty="0">
                <a:solidFill>
                  <a:schemeClr val="bg2">
                    <a:lumMod val="25000"/>
                  </a:schemeClr>
                </a:solidFill>
                <a:latin typeface="Arial" panose="020B0604020202020204" pitchFamily="34" charset="0"/>
                <a:cs typeface="Arial" panose="020B0604020202020204" pitchFamily="34" charset="0"/>
              </a:rPr>
              <a:t>Replace logo placeholders </a:t>
            </a:r>
            <a:r>
              <a:rPr lang="en-US" sz="1200" dirty="0">
                <a:solidFill>
                  <a:schemeClr val="bg2">
                    <a:lumMod val="25000"/>
                  </a:schemeClr>
                </a:solidFill>
                <a:latin typeface="Arial" panose="020B0604020202020204" pitchFamily="34" charset="0"/>
                <a:cs typeface="Arial" panose="020B0604020202020204" pitchFamily="34" charset="0"/>
              </a:rPr>
              <a:t>with your own corporate logo. Ensure your logo is 120% the </a:t>
            </a:r>
            <a:r>
              <a:rPr lang="en-US" sz="1200" dirty="0" err="1">
                <a:solidFill>
                  <a:schemeClr val="bg2">
                    <a:lumMod val="25000"/>
                  </a:schemeClr>
                </a:solidFill>
                <a:latin typeface="Arial" panose="020B0604020202020204" pitchFamily="34" charset="0"/>
                <a:cs typeface="Arial" panose="020B0604020202020204" pitchFamily="34" charset="0"/>
              </a:rPr>
              <a:t>sise</a:t>
            </a:r>
            <a:r>
              <a:rPr lang="en-US" sz="1200" dirty="0">
                <a:solidFill>
                  <a:schemeClr val="bg2">
                    <a:lumMod val="25000"/>
                  </a:schemeClr>
                </a:solidFill>
                <a:latin typeface="Arial" panose="020B0604020202020204" pitchFamily="34" charset="0"/>
                <a:cs typeface="Arial" panose="020B0604020202020204" pitchFamily="34" charset="0"/>
              </a:rPr>
              <a:t> of the Microsoft 365 logo per Microsoft’s Partner Brand Guidelines.</a:t>
            </a:r>
          </a:p>
        </p:txBody>
      </p:sp>
      <p:cxnSp>
        <p:nvCxnSpPr>
          <p:cNvPr id="19" name="Connector: Elbow 18">
            <a:extLst>
              <a:ext uri="{FF2B5EF4-FFF2-40B4-BE49-F238E27FC236}">
                <a16:creationId xmlns:a16="http://schemas.microsoft.com/office/drawing/2014/main" id="{EAFE1153-4A02-4D5C-787D-69FBAC259088}"/>
              </a:ext>
              <a:ext uri="{C183D7F6-B498-43B3-948B-1728B52AA6E4}">
                <adec:decorative xmlns:adec="http://schemas.microsoft.com/office/drawing/2017/decorative" val="1"/>
              </a:ext>
            </a:extLst>
          </p:cNvPr>
          <p:cNvCxnSpPr>
            <a:cxnSpLocks/>
          </p:cNvCxnSpPr>
          <p:nvPr/>
        </p:nvCxnSpPr>
        <p:spPr>
          <a:xfrm flipV="1">
            <a:off x="5233398" y="665326"/>
            <a:ext cx="2176143" cy="1364481"/>
          </a:xfrm>
          <a:prstGeom prst="bentConnector3">
            <a:avLst>
              <a:gd name="adj1" fmla="val 50000"/>
            </a:avLst>
          </a:prstGeom>
          <a:ln w="15875">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49C31B7-58AD-19E8-D26B-D67BB061BFEA}"/>
              </a:ext>
            </a:extLst>
          </p:cNvPr>
          <p:cNvSpPr txBox="1">
            <a:spLocks noChangeAspect="1"/>
          </p:cNvSpPr>
          <p:nvPr/>
        </p:nvSpPr>
        <p:spPr>
          <a:xfrm>
            <a:off x="594358" y="2415343"/>
            <a:ext cx="293914" cy="293914"/>
          </a:xfrm>
          <a:prstGeom prst="rect">
            <a:avLst/>
          </a:prstGeom>
          <a:solidFill>
            <a:schemeClr val="accent6"/>
          </a:solidFill>
        </p:spPr>
        <p:txBody>
          <a:bodyPr wrap="square" rtlCol="0" anchor="ctr">
            <a:noAutofit/>
          </a:bodyPr>
          <a:lstStyle/>
          <a:p>
            <a:pPr algn="ctr" defTabSz="457200"/>
            <a:r>
              <a:rPr lang="en-US" sz="1600" b="1">
                <a:solidFill>
                  <a:schemeClr val="bg1"/>
                </a:solidFill>
                <a:cs typeface="Segoe UI" panose="020B0502040204020203" pitchFamily="34" charset="0"/>
              </a:rPr>
              <a:t>2</a:t>
            </a:r>
          </a:p>
        </p:txBody>
      </p:sp>
      <p:sp>
        <p:nvSpPr>
          <p:cNvPr id="4" name="TextBox 3">
            <a:extLst>
              <a:ext uri="{FF2B5EF4-FFF2-40B4-BE49-F238E27FC236}">
                <a16:creationId xmlns:a16="http://schemas.microsoft.com/office/drawing/2014/main" id="{BBDB14AD-7344-D3E6-C7E7-83420E3F7A66}"/>
              </a:ext>
            </a:extLst>
          </p:cNvPr>
          <p:cNvSpPr txBox="1"/>
          <p:nvPr/>
        </p:nvSpPr>
        <p:spPr>
          <a:xfrm>
            <a:off x="1033894" y="2413448"/>
            <a:ext cx="5062106" cy="999697"/>
          </a:xfrm>
          <a:prstGeom prst="rect">
            <a:avLst/>
          </a:prstGeom>
          <a:noFill/>
        </p:spPr>
        <p:txBody>
          <a:bodyPr wrap="square" lIns="0" tIns="0" rIns="0" bIns="0" rtlCol="0" anchor="t">
            <a:spAutoFit/>
          </a:bodyPr>
          <a:lstStyle/>
          <a:p>
            <a:pPr defTabSz="457200">
              <a:lnSpc>
                <a:spcPct val="110000"/>
              </a:lnSpc>
            </a:pPr>
            <a:r>
              <a:rPr lang="en-US" sz="1200" b="1" dirty="0">
                <a:solidFill>
                  <a:schemeClr val="bg2">
                    <a:lumMod val="25000"/>
                  </a:schemeClr>
                </a:solidFill>
                <a:latin typeface="Arial" panose="020B0604020202020204" pitchFamily="34" charset="0"/>
                <a:cs typeface="Arial" panose="020B0604020202020204" pitchFamily="34" charset="0"/>
              </a:rPr>
              <a:t>Replace the template font with your brand font</a:t>
            </a:r>
            <a:r>
              <a:rPr lang="en-US" sz="1200" dirty="0">
                <a:solidFill>
                  <a:schemeClr val="bg2">
                    <a:lumMod val="25000"/>
                  </a:schemeClr>
                </a:solidFill>
                <a:latin typeface="Arial" panose="020B0604020202020204" pitchFamily="34" charset="0"/>
                <a:cs typeface="Arial" panose="020B0604020202020204" pitchFamily="34" charset="0"/>
              </a:rPr>
              <a:t>, matching weights. (Note that font type </a:t>
            </a:r>
            <a:r>
              <a:rPr lang="en-US" sz="1200" dirty="0" err="1">
                <a:solidFill>
                  <a:schemeClr val="bg2">
                    <a:lumMod val="25000"/>
                  </a:schemeClr>
                </a:solidFill>
                <a:latin typeface="Arial" panose="020B0604020202020204" pitchFamily="34" charset="0"/>
                <a:cs typeface="Arial" panose="020B0604020202020204" pitchFamily="34" charset="0"/>
              </a:rPr>
              <a:t>sises</a:t>
            </a:r>
            <a:r>
              <a:rPr lang="en-US" sz="1200" dirty="0">
                <a:solidFill>
                  <a:schemeClr val="bg2">
                    <a:lumMod val="25000"/>
                  </a:schemeClr>
                </a:solidFill>
                <a:latin typeface="Arial" panose="020B0604020202020204" pitchFamily="34" charset="0"/>
                <a:cs typeface="Arial" panose="020B0604020202020204" pitchFamily="34" charset="0"/>
              </a:rPr>
              <a:t> vary and you may need to adjust your </a:t>
            </a:r>
            <a:r>
              <a:rPr lang="en-US" sz="1200" dirty="0" err="1">
                <a:solidFill>
                  <a:schemeClr val="bg2">
                    <a:lumMod val="25000"/>
                  </a:schemeClr>
                </a:solidFill>
                <a:latin typeface="Arial" panose="020B0604020202020204" pitchFamily="34" charset="0"/>
                <a:cs typeface="Arial" panose="020B0604020202020204" pitchFamily="34" charset="0"/>
              </a:rPr>
              <a:t>sise</a:t>
            </a:r>
            <a:r>
              <a:rPr lang="en-US" sz="1200" dirty="0">
                <a:solidFill>
                  <a:schemeClr val="bg2">
                    <a:lumMod val="25000"/>
                  </a:schemeClr>
                </a:solidFill>
                <a:latin typeface="Arial" panose="020B0604020202020204" pitchFamily="34" charset="0"/>
                <a:cs typeface="Arial" panose="020B0604020202020204" pitchFamily="34" charset="0"/>
              </a:rPr>
              <a:t> to fit). Banner and footer overlays can also be adjusted to fit your brand imagery/colors. </a:t>
            </a:r>
            <a:r>
              <a:rPr lang="en-US" sz="1200" b="1" dirty="0">
                <a:solidFill>
                  <a:schemeClr val="bg2">
                    <a:lumMod val="25000"/>
                  </a:schemeClr>
                </a:solidFill>
                <a:latin typeface="Arial" panose="020B0604020202020204" pitchFamily="34" charset="0"/>
                <a:cs typeface="Arial" panose="020B0604020202020204" pitchFamily="34" charset="0"/>
              </a:rPr>
              <a:t>Images included in this template must remain for use exclusively in this template, must not be altered or used elsewhere.</a:t>
            </a:r>
            <a:endParaRPr lang="en-US" sz="1400" b="1" dirty="0">
              <a:solidFill>
                <a:schemeClr val="bg2">
                  <a:lumMod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D12D249-96C5-D2A9-ED2D-71E29729D2B2}"/>
              </a:ext>
            </a:extLst>
          </p:cNvPr>
          <p:cNvSpPr txBox="1">
            <a:spLocks noChangeAspect="1"/>
          </p:cNvSpPr>
          <p:nvPr/>
        </p:nvSpPr>
        <p:spPr>
          <a:xfrm>
            <a:off x="588263" y="3569289"/>
            <a:ext cx="293914" cy="293914"/>
          </a:xfrm>
          <a:prstGeom prst="rect">
            <a:avLst/>
          </a:prstGeom>
          <a:solidFill>
            <a:schemeClr val="accent6"/>
          </a:solidFill>
        </p:spPr>
        <p:txBody>
          <a:bodyPr wrap="square" rtlCol="0" anchor="ctr">
            <a:noAutofit/>
          </a:bodyPr>
          <a:lstStyle/>
          <a:p>
            <a:pPr algn="ctr" defTabSz="457200"/>
            <a:r>
              <a:rPr lang="en-US" sz="1600" b="1">
                <a:solidFill>
                  <a:schemeClr val="bg1"/>
                </a:solidFill>
                <a:cs typeface="Segoe UI" panose="020B0502040204020203" pitchFamily="34" charset="0"/>
              </a:rPr>
              <a:t>3</a:t>
            </a:r>
          </a:p>
        </p:txBody>
      </p:sp>
      <p:sp>
        <p:nvSpPr>
          <p:cNvPr id="6" name="TextBox 5">
            <a:extLst>
              <a:ext uri="{FF2B5EF4-FFF2-40B4-BE49-F238E27FC236}">
                <a16:creationId xmlns:a16="http://schemas.microsoft.com/office/drawing/2014/main" id="{32DF2D15-1BA6-73EF-FE87-2C48B7011353}"/>
              </a:ext>
            </a:extLst>
          </p:cNvPr>
          <p:cNvSpPr txBox="1"/>
          <p:nvPr/>
        </p:nvSpPr>
        <p:spPr>
          <a:xfrm>
            <a:off x="1042653" y="3617374"/>
            <a:ext cx="2006958" cy="187167"/>
          </a:xfrm>
          <a:prstGeom prst="rect">
            <a:avLst/>
          </a:prstGeom>
          <a:noFill/>
        </p:spPr>
        <p:txBody>
          <a:bodyPr wrap="square" lIns="0" tIns="0" rIns="0" bIns="0" rtlCol="0">
            <a:spAutoFit/>
          </a:bodyPr>
          <a:lstStyle/>
          <a:p>
            <a:pPr defTabSz="457200">
              <a:lnSpc>
                <a:spcPct val="110000"/>
              </a:lnSpc>
            </a:pPr>
            <a:r>
              <a:rPr lang="en-US" sz="1200" b="1" dirty="0">
                <a:solidFill>
                  <a:schemeClr val="bg2">
                    <a:lumMod val="25000"/>
                  </a:schemeClr>
                </a:solidFill>
                <a:latin typeface="Arial" panose="020B0604020202020204" pitchFamily="34" charset="0"/>
                <a:cs typeface="Arial" panose="020B0604020202020204" pitchFamily="34" charset="0"/>
              </a:rPr>
              <a:t>Add recipient name. </a:t>
            </a:r>
            <a:endParaRPr lang="en-US" sz="1400" dirty="0">
              <a:solidFill>
                <a:schemeClr val="bg2">
                  <a:lumMod val="2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AB23FFB-3ACB-F3D3-0029-17BECDD8662D}"/>
              </a:ext>
            </a:extLst>
          </p:cNvPr>
          <p:cNvSpPr txBox="1">
            <a:spLocks noChangeAspect="1"/>
          </p:cNvSpPr>
          <p:nvPr/>
        </p:nvSpPr>
        <p:spPr>
          <a:xfrm>
            <a:off x="588263" y="4088197"/>
            <a:ext cx="293914" cy="293914"/>
          </a:xfrm>
          <a:prstGeom prst="rect">
            <a:avLst/>
          </a:prstGeom>
          <a:solidFill>
            <a:schemeClr val="accent6"/>
          </a:solidFill>
        </p:spPr>
        <p:txBody>
          <a:bodyPr wrap="square" rtlCol="0" anchor="ctr">
            <a:noAutofit/>
          </a:bodyPr>
          <a:lstStyle/>
          <a:p>
            <a:pPr algn="ctr" defTabSz="457200"/>
            <a:r>
              <a:rPr lang="en-US" sz="1600" b="1" dirty="0">
                <a:solidFill>
                  <a:schemeClr val="bg1"/>
                </a:solidFill>
                <a:cs typeface="Segoe UI" panose="020B0502040204020203" pitchFamily="34" charset="0"/>
              </a:rPr>
              <a:t>4</a:t>
            </a:r>
          </a:p>
        </p:txBody>
      </p:sp>
      <p:sp>
        <p:nvSpPr>
          <p:cNvPr id="12" name="TextBox 11">
            <a:extLst>
              <a:ext uri="{FF2B5EF4-FFF2-40B4-BE49-F238E27FC236}">
                <a16:creationId xmlns:a16="http://schemas.microsoft.com/office/drawing/2014/main" id="{B12A198C-1202-E034-51E6-C04FAD391EE5}"/>
              </a:ext>
            </a:extLst>
          </p:cNvPr>
          <p:cNvSpPr txBox="1"/>
          <p:nvPr/>
        </p:nvSpPr>
        <p:spPr>
          <a:xfrm>
            <a:off x="1042652" y="4062675"/>
            <a:ext cx="3325098" cy="593432"/>
          </a:xfrm>
          <a:prstGeom prst="rect">
            <a:avLst/>
          </a:prstGeom>
          <a:noFill/>
        </p:spPr>
        <p:txBody>
          <a:bodyPr wrap="square" lIns="0" tIns="0" rIns="0" bIns="0" rtlCol="0">
            <a:spAutoFit/>
          </a:bodyPr>
          <a:lstStyle/>
          <a:p>
            <a:pPr defTabSz="457200">
              <a:lnSpc>
                <a:spcPct val="110000"/>
              </a:lnSpc>
            </a:pPr>
            <a:r>
              <a:rPr lang="en-US" sz="1200" b="1" dirty="0">
                <a:solidFill>
                  <a:schemeClr val="bg2">
                    <a:lumMod val="25000"/>
                  </a:schemeClr>
                </a:solidFill>
                <a:latin typeface="Arial" panose="020B0604020202020204" pitchFamily="34" charset="0"/>
                <a:cs typeface="Arial" panose="020B0604020202020204" pitchFamily="34" charset="0"/>
              </a:rPr>
              <a:t>Link the “Download the infographic” or “Learn more” </a:t>
            </a:r>
            <a:r>
              <a:rPr lang="en-US" sz="1200" dirty="0">
                <a:solidFill>
                  <a:schemeClr val="bg2">
                    <a:lumMod val="25000"/>
                  </a:schemeClr>
                </a:solidFill>
                <a:latin typeface="Arial" panose="020B0604020202020204" pitchFamily="34" charset="0"/>
                <a:cs typeface="Arial" panose="020B0604020202020204" pitchFamily="34" charset="0"/>
              </a:rPr>
              <a:t>text to your custom URL for the asset(s).</a:t>
            </a:r>
            <a:endParaRPr lang="en-US" sz="1400" dirty="0">
              <a:solidFill>
                <a:schemeClr val="bg2">
                  <a:lumMod val="25000"/>
                </a:schemeClr>
              </a:solidFill>
              <a:latin typeface="Arial" panose="020B0604020202020204" pitchFamily="34" charset="0"/>
              <a:cs typeface="Arial" panose="020B0604020202020204" pitchFamily="34" charset="0"/>
            </a:endParaRPr>
          </a:p>
        </p:txBody>
      </p:sp>
      <p:cxnSp>
        <p:nvCxnSpPr>
          <p:cNvPr id="29" name="Connector: Elbow 28">
            <a:extLst>
              <a:ext uri="{FF2B5EF4-FFF2-40B4-BE49-F238E27FC236}">
                <a16:creationId xmlns:a16="http://schemas.microsoft.com/office/drawing/2014/main" id="{5788BA7C-5A0C-3570-6702-EB763B6AD180}"/>
              </a:ext>
              <a:ext uri="{C183D7F6-B498-43B3-948B-1728B52AA6E4}">
                <adec:decorative xmlns:adec="http://schemas.microsoft.com/office/drawing/2017/decorative" val="1"/>
              </a:ext>
            </a:extLst>
          </p:cNvPr>
          <p:cNvCxnSpPr>
            <a:cxnSpLocks/>
          </p:cNvCxnSpPr>
          <p:nvPr/>
        </p:nvCxnSpPr>
        <p:spPr>
          <a:xfrm>
            <a:off x="4367750" y="4404109"/>
            <a:ext cx="2737900" cy="442558"/>
          </a:xfrm>
          <a:prstGeom prst="bentConnector3">
            <a:avLst>
              <a:gd name="adj1" fmla="val 50000"/>
            </a:avLst>
          </a:prstGeom>
          <a:ln w="15875">
            <a:solidFill>
              <a:schemeClr val="accent6"/>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71B58FD-6C22-D145-A253-433371B92F3F}"/>
              </a:ext>
            </a:extLst>
          </p:cNvPr>
          <p:cNvSpPr txBox="1">
            <a:spLocks noChangeAspect="1"/>
          </p:cNvSpPr>
          <p:nvPr/>
        </p:nvSpPr>
        <p:spPr>
          <a:xfrm>
            <a:off x="607778" y="4916194"/>
            <a:ext cx="293914" cy="293914"/>
          </a:xfrm>
          <a:prstGeom prst="rect">
            <a:avLst/>
          </a:prstGeom>
          <a:solidFill>
            <a:schemeClr val="accent6"/>
          </a:solidFill>
        </p:spPr>
        <p:txBody>
          <a:bodyPr wrap="square" rtlCol="0" anchor="ctr">
            <a:noAutofit/>
          </a:bodyPr>
          <a:lstStyle/>
          <a:p>
            <a:pPr algn="ctr" defTabSz="457200"/>
            <a:r>
              <a:rPr lang="en-US" sz="1600" b="1" dirty="0">
                <a:solidFill>
                  <a:schemeClr val="bg1"/>
                </a:solidFill>
                <a:cs typeface="Segoe UI" panose="020B0502040204020203" pitchFamily="34" charset="0"/>
              </a:rPr>
              <a:t>5</a:t>
            </a:r>
          </a:p>
        </p:txBody>
      </p:sp>
      <p:sp>
        <p:nvSpPr>
          <p:cNvPr id="23" name="TextBox 22">
            <a:extLst>
              <a:ext uri="{FF2B5EF4-FFF2-40B4-BE49-F238E27FC236}">
                <a16:creationId xmlns:a16="http://schemas.microsoft.com/office/drawing/2014/main" id="{A833661D-0E46-2F19-ABD2-4E7D9E7C709E}"/>
              </a:ext>
            </a:extLst>
          </p:cNvPr>
          <p:cNvSpPr txBox="1"/>
          <p:nvPr/>
        </p:nvSpPr>
        <p:spPr>
          <a:xfrm>
            <a:off x="1068014" y="4968409"/>
            <a:ext cx="3911910" cy="187167"/>
          </a:xfrm>
          <a:prstGeom prst="rect">
            <a:avLst/>
          </a:prstGeom>
          <a:noFill/>
        </p:spPr>
        <p:txBody>
          <a:bodyPr wrap="square" lIns="0" tIns="0" rIns="0" bIns="0" rtlCol="0">
            <a:spAutoFit/>
          </a:bodyPr>
          <a:lstStyle/>
          <a:p>
            <a:pPr defTabSz="457200">
              <a:lnSpc>
                <a:spcPct val="110000"/>
              </a:lnSpc>
            </a:pPr>
            <a:r>
              <a:rPr lang="en-US" sz="1200" b="1">
                <a:solidFill>
                  <a:schemeClr val="bg2">
                    <a:lumMod val="25000"/>
                  </a:schemeClr>
                </a:solidFill>
                <a:latin typeface="Arial" panose="020B0604020202020204" pitchFamily="34" charset="0"/>
                <a:cs typeface="Arial" panose="020B0604020202020204" pitchFamily="34" charset="0"/>
              </a:rPr>
              <a:t>Add your contact details, CTA, and applicable links.</a:t>
            </a:r>
            <a:endParaRPr lang="en-US" sz="1400">
              <a:solidFill>
                <a:schemeClr val="bg2">
                  <a:lumMod val="25000"/>
                </a:schemeClr>
              </a:solidFill>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1BBB5FB6-0729-8320-CABC-A38BE296F204}"/>
              </a:ext>
              <a:ext uri="{C183D7F6-B498-43B3-948B-1728B52AA6E4}">
                <adec:decorative xmlns:adec="http://schemas.microsoft.com/office/drawing/2017/decorative" val="1"/>
              </a:ext>
            </a:extLst>
          </p:cNvPr>
          <p:cNvCxnSpPr>
            <a:cxnSpLocks/>
            <a:stCxn id="23" idx="3"/>
          </p:cNvCxnSpPr>
          <p:nvPr/>
        </p:nvCxnSpPr>
        <p:spPr>
          <a:xfrm flipV="1">
            <a:off x="4979924" y="5061992"/>
            <a:ext cx="2125726" cy="1"/>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8CFF930-4645-3AEA-E351-80664BD33267}"/>
              </a:ext>
            </a:extLst>
          </p:cNvPr>
          <p:cNvSpPr txBox="1">
            <a:spLocks noChangeAspect="1"/>
          </p:cNvSpPr>
          <p:nvPr/>
        </p:nvSpPr>
        <p:spPr>
          <a:xfrm>
            <a:off x="607778" y="5345004"/>
            <a:ext cx="293914" cy="293914"/>
          </a:xfrm>
          <a:prstGeom prst="rect">
            <a:avLst/>
          </a:prstGeom>
          <a:solidFill>
            <a:schemeClr val="accent6"/>
          </a:solidFill>
        </p:spPr>
        <p:txBody>
          <a:bodyPr wrap="square" rtlCol="0" anchor="ctr">
            <a:noAutofit/>
          </a:bodyPr>
          <a:lstStyle/>
          <a:p>
            <a:pPr algn="ctr" defTabSz="457200"/>
            <a:r>
              <a:rPr lang="en-US" sz="1600" b="1" dirty="0">
                <a:solidFill>
                  <a:schemeClr val="bg1"/>
                </a:solidFill>
                <a:cs typeface="Segoe UI" panose="020B0502040204020203" pitchFamily="34" charset="0"/>
              </a:rPr>
              <a:t>6</a:t>
            </a:r>
          </a:p>
        </p:txBody>
      </p:sp>
      <p:sp>
        <p:nvSpPr>
          <p:cNvPr id="20" name="TextBox 19">
            <a:extLst>
              <a:ext uri="{FF2B5EF4-FFF2-40B4-BE49-F238E27FC236}">
                <a16:creationId xmlns:a16="http://schemas.microsoft.com/office/drawing/2014/main" id="{4AEC7936-E5A4-9E38-0EB2-2A7CBB64E64D}"/>
              </a:ext>
            </a:extLst>
          </p:cNvPr>
          <p:cNvSpPr txBox="1"/>
          <p:nvPr/>
        </p:nvSpPr>
        <p:spPr>
          <a:xfrm>
            <a:off x="1042652" y="5372657"/>
            <a:ext cx="2160464" cy="187167"/>
          </a:xfrm>
          <a:prstGeom prst="rect">
            <a:avLst/>
          </a:prstGeom>
          <a:noFill/>
        </p:spPr>
        <p:txBody>
          <a:bodyPr wrap="square" lIns="0" tIns="0" rIns="0" bIns="0" rtlCol="0">
            <a:spAutoFit/>
          </a:bodyPr>
          <a:lstStyle/>
          <a:p>
            <a:pPr defTabSz="457200">
              <a:lnSpc>
                <a:spcPct val="110000"/>
              </a:lnSpc>
            </a:pPr>
            <a:r>
              <a:rPr lang="en-US" sz="1200" b="1">
                <a:solidFill>
                  <a:schemeClr val="bg2">
                    <a:lumMod val="25000"/>
                  </a:schemeClr>
                </a:solidFill>
                <a:latin typeface="Arial" panose="020B0604020202020204" pitchFamily="34" charset="0"/>
                <a:cs typeface="Arial" panose="020B0604020202020204" pitchFamily="34" charset="0"/>
              </a:rPr>
              <a:t>Insert sender’s signature.</a:t>
            </a:r>
            <a:endParaRPr lang="en-US" sz="1400">
              <a:solidFill>
                <a:schemeClr val="bg2">
                  <a:lumMod val="25000"/>
                </a:schemeClr>
              </a:solidFill>
              <a:latin typeface="Arial" panose="020B0604020202020204" pitchFamily="34" charset="0"/>
              <a:cs typeface="Arial" panose="020B0604020202020204" pitchFamily="34" charset="0"/>
            </a:endParaRPr>
          </a:p>
        </p:txBody>
      </p:sp>
      <p:cxnSp>
        <p:nvCxnSpPr>
          <p:cNvPr id="37" name="Straight Arrow Connector 36">
            <a:extLst>
              <a:ext uri="{FF2B5EF4-FFF2-40B4-BE49-F238E27FC236}">
                <a16:creationId xmlns:a16="http://schemas.microsoft.com/office/drawing/2014/main" id="{1BE33189-4FE6-6471-FBB8-6B49CFDE1BA1}"/>
              </a:ext>
              <a:ext uri="{C183D7F6-B498-43B3-948B-1728B52AA6E4}">
                <adec:decorative xmlns:adec="http://schemas.microsoft.com/office/drawing/2017/decorative" val="1"/>
              </a:ext>
            </a:extLst>
          </p:cNvPr>
          <p:cNvCxnSpPr>
            <a:cxnSpLocks/>
            <a:stCxn id="20" idx="3"/>
          </p:cNvCxnSpPr>
          <p:nvPr/>
        </p:nvCxnSpPr>
        <p:spPr>
          <a:xfrm flipV="1">
            <a:off x="3203116" y="5443113"/>
            <a:ext cx="3902534" cy="23128"/>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4FAEE89-DAF7-50D4-AF19-2BD104304279}"/>
              </a:ext>
            </a:extLst>
          </p:cNvPr>
          <p:cNvSpPr txBox="1">
            <a:spLocks noChangeAspect="1"/>
          </p:cNvSpPr>
          <p:nvPr/>
        </p:nvSpPr>
        <p:spPr>
          <a:xfrm>
            <a:off x="588263" y="5798605"/>
            <a:ext cx="293914" cy="293914"/>
          </a:xfrm>
          <a:prstGeom prst="rect">
            <a:avLst/>
          </a:prstGeom>
          <a:solidFill>
            <a:schemeClr val="accent6"/>
          </a:solidFill>
        </p:spPr>
        <p:txBody>
          <a:bodyPr wrap="square" rtlCol="0" anchor="ctr">
            <a:noAutofit/>
          </a:bodyPr>
          <a:lstStyle/>
          <a:p>
            <a:pPr algn="ctr" defTabSz="457200"/>
            <a:r>
              <a:rPr lang="en-US" sz="1600" b="1" dirty="0">
                <a:solidFill>
                  <a:schemeClr val="bg1"/>
                </a:solidFill>
                <a:cs typeface="Segoe UI" panose="020B0502040204020203" pitchFamily="34" charset="0"/>
              </a:rPr>
              <a:t>7</a:t>
            </a:r>
          </a:p>
        </p:txBody>
      </p:sp>
      <p:sp>
        <p:nvSpPr>
          <p:cNvPr id="34" name="TextBox 33">
            <a:extLst>
              <a:ext uri="{FF2B5EF4-FFF2-40B4-BE49-F238E27FC236}">
                <a16:creationId xmlns:a16="http://schemas.microsoft.com/office/drawing/2014/main" id="{342322F5-0873-90DD-5492-FD1351C8A26F}"/>
              </a:ext>
            </a:extLst>
          </p:cNvPr>
          <p:cNvSpPr txBox="1"/>
          <p:nvPr/>
        </p:nvSpPr>
        <p:spPr>
          <a:xfrm>
            <a:off x="1031819" y="5796740"/>
            <a:ext cx="4156008" cy="390300"/>
          </a:xfrm>
          <a:prstGeom prst="rect">
            <a:avLst/>
          </a:prstGeom>
          <a:noFill/>
        </p:spPr>
        <p:txBody>
          <a:bodyPr wrap="square" lIns="0" tIns="0" rIns="0" bIns="0" rtlCol="0">
            <a:spAutoFit/>
          </a:bodyPr>
          <a:lstStyle/>
          <a:p>
            <a:pPr defTabSz="457200">
              <a:lnSpc>
                <a:spcPct val="110000"/>
              </a:lnSpc>
            </a:pPr>
            <a:r>
              <a:rPr lang="en-US" sz="1200" b="1">
                <a:solidFill>
                  <a:schemeClr val="bg2">
                    <a:lumMod val="25000"/>
                  </a:schemeClr>
                </a:solidFill>
                <a:latin typeface="Arial" panose="020B0604020202020204" pitchFamily="34" charset="0"/>
                <a:cs typeface="Arial" panose="020B0604020202020204" pitchFamily="34" charset="0"/>
              </a:rPr>
              <a:t>Insert your own copyright information, company info, and links to privacy policy and unsubscribe options.</a:t>
            </a:r>
            <a:endParaRPr lang="en-US" sz="1400">
              <a:solidFill>
                <a:schemeClr val="bg2">
                  <a:lumMod val="25000"/>
                </a:schemeClr>
              </a:solidFill>
              <a:latin typeface="Arial" panose="020B0604020202020204" pitchFamily="34"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D05C43CA-4D6D-C052-2BCE-3E310ABFB0C3}"/>
              </a:ext>
              <a:ext uri="{C183D7F6-B498-43B3-948B-1728B52AA6E4}">
                <adec:decorative xmlns:adec="http://schemas.microsoft.com/office/drawing/2017/decorative" val="1"/>
              </a:ext>
            </a:extLst>
          </p:cNvPr>
          <p:cNvCxnSpPr>
            <a:cxnSpLocks/>
            <a:stCxn id="34" idx="3"/>
          </p:cNvCxnSpPr>
          <p:nvPr/>
        </p:nvCxnSpPr>
        <p:spPr>
          <a:xfrm flipV="1">
            <a:off x="5187827" y="5972562"/>
            <a:ext cx="1917823" cy="19328"/>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2ADE032-0E40-1F5D-0A5B-759FE77ED3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8085" y="129415"/>
            <a:ext cx="3456058" cy="6360250"/>
          </a:xfrm>
          <a:prstGeom prst="rect">
            <a:avLst/>
          </a:prstGeom>
        </p:spPr>
      </p:pic>
    </p:spTree>
    <p:extLst>
      <p:ext uri="{BB962C8B-B14F-4D97-AF65-F5344CB8AC3E}">
        <p14:creationId xmlns:p14="http://schemas.microsoft.com/office/powerpoint/2010/main" val="342975824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11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6735-707E-C64D-A5F2-27814325A5EA}"/>
              </a:ext>
            </a:extLst>
          </p:cNvPr>
          <p:cNvSpPr>
            <a:spLocks noGrp="1"/>
          </p:cNvSpPr>
          <p:nvPr>
            <p:ph type="title"/>
          </p:nvPr>
        </p:nvSpPr>
        <p:spPr>
          <a:xfrm>
            <a:off x="380999" y="446983"/>
            <a:ext cx="11018521" cy="430887"/>
          </a:xfrm>
        </p:spPr>
        <p:txBody>
          <a:bodyPr anchor="t">
            <a:normAutofit/>
          </a:bodyPr>
          <a:lstStyle/>
          <a:p>
            <a:r>
              <a:rPr lang="en-US" dirty="0">
                <a:solidFill>
                  <a:schemeClr val="bg2">
                    <a:lumMod val="25000"/>
                  </a:schemeClr>
                </a:solidFill>
                <a:latin typeface="Arial" panose="020B0604020202020204" pitchFamily="34" charset="0"/>
                <a:cs typeface="Arial" panose="020B0604020202020204" pitchFamily="34" charset="0"/>
              </a:rPr>
              <a:t>Table of contents</a:t>
            </a:r>
          </a:p>
        </p:txBody>
      </p:sp>
      <p:sp>
        <p:nvSpPr>
          <p:cNvPr id="3" name="Text Placeholder 2">
            <a:extLst>
              <a:ext uri="{FF2B5EF4-FFF2-40B4-BE49-F238E27FC236}">
                <a16:creationId xmlns:a16="http://schemas.microsoft.com/office/drawing/2014/main" id="{70BE4ACB-C154-F64C-B4D3-B1F8A97695BF}"/>
              </a:ext>
            </a:extLst>
          </p:cNvPr>
          <p:cNvSpPr>
            <a:spLocks noGrp="1"/>
          </p:cNvSpPr>
          <p:nvPr>
            <p:ph type="body" sz="quarter" idx="10"/>
          </p:nvPr>
        </p:nvSpPr>
        <p:spPr>
          <a:xfrm>
            <a:off x="380999" y="1114018"/>
            <a:ext cx="11018521" cy="1268296"/>
          </a:xfrm>
        </p:spPr>
        <p:txBody>
          <a:bodyPr>
            <a:noAutofit/>
          </a:bodyPr>
          <a:lstStyle/>
          <a:p>
            <a:pPr marL="0" indent="0">
              <a:buNone/>
            </a:pPr>
            <a:r>
              <a:rPr lang="en-US" sz="2000" b="1" dirty="0">
                <a:solidFill>
                  <a:schemeClr val="bg2">
                    <a:lumMod val="25000"/>
                  </a:schemeClr>
                </a:solidFill>
                <a:latin typeface="Arial" panose="020B0604020202020204" pitchFamily="34" charset="0"/>
                <a:cs typeface="Arial" panose="020B0604020202020204" pitchFamily="34" charset="0"/>
              </a:rPr>
              <a:t>Campaign overview</a:t>
            </a:r>
          </a:p>
          <a:p>
            <a:pPr marL="571500" lvl="1" indent="-342900">
              <a:buFont typeface="Arial" panose="020B0604020202020204" pitchFamily="34" charset="0"/>
              <a:buChar char="•"/>
            </a:pPr>
            <a:r>
              <a:rPr lang="en-US" sz="2000" dirty="0">
                <a:solidFill>
                  <a:schemeClr val="bg2">
                    <a:lumMod val="25000"/>
                  </a:schemeClr>
                </a:solidFill>
                <a:latin typeface="Arial" panose="020B0604020202020204" pitchFamily="34" charset="0"/>
                <a:cs typeface="Arial" panose="020B0604020202020204" pitchFamily="34" charset="0"/>
              </a:rPr>
              <a:t>Message for partners</a:t>
            </a:r>
          </a:p>
          <a:p>
            <a:pPr marL="571500" lvl="1" indent="-342900">
              <a:buFont typeface="Arial" panose="020B0604020202020204" pitchFamily="34" charset="0"/>
              <a:buChar char="•"/>
            </a:pPr>
            <a:r>
              <a:rPr lang="en-US" sz="2000" dirty="0">
                <a:solidFill>
                  <a:schemeClr val="bg2">
                    <a:lumMod val="25000"/>
                  </a:schemeClr>
                </a:solidFill>
                <a:latin typeface="Arial" panose="020B0604020202020204" pitchFamily="34" charset="0"/>
                <a:cs typeface="Arial" panose="020B0604020202020204" pitchFamily="34" charset="0"/>
              </a:rPr>
              <a:t>Demand generation overview</a:t>
            </a:r>
          </a:p>
          <a:p>
            <a:pPr marL="0" indent="0">
              <a:buNone/>
            </a:pPr>
            <a:endParaRPr lang="en-US" sz="2000" b="1" dirty="0">
              <a:solidFill>
                <a:schemeClr val="bg2">
                  <a:lumMod val="25000"/>
                </a:schemeClr>
              </a:solidFill>
              <a:latin typeface="Arial" panose="020B0604020202020204" pitchFamily="34" charset="0"/>
              <a:cs typeface="Arial" panose="020B0604020202020204" pitchFamily="34" charset="0"/>
            </a:endParaRPr>
          </a:p>
          <a:p>
            <a:pPr marL="0" indent="0">
              <a:buNone/>
            </a:pPr>
            <a:r>
              <a:rPr lang="en-US" sz="2000" b="1" dirty="0">
                <a:solidFill>
                  <a:schemeClr val="bg2">
                    <a:lumMod val="25000"/>
                  </a:schemeClr>
                </a:solidFill>
                <a:latin typeface="Arial" panose="020B0604020202020204" pitchFamily="34" charset="0"/>
                <a:cs typeface="Arial" panose="020B0604020202020204" pitchFamily="34" charset="0"/>
              </a:rPr>
              <a:t>Target the ideal audience</a:t>
            </a:r>
            <a:r>
              <a:rPr lang="en-US" sz="2000" dirty="0">
                <a:solidFill>
                  <a:schemeClr val="bg2">
                    <a:lumMod val="25000"/>
                  </a:schemeClr>
                </a:solidFill>
                <a:latin typeface="Arial" panose="020B0604020202020204" pitchFamily="34" charset="0"/>
                <a:cs typeface="Arial" panose="020B0604020202020204" pitchFamily="34" charset="0"/>
              </a:rPr>
              <a:t>: </a:t>
            </a:r>
          </a:p>
          <a:p>
            <a:pPr marL="571500" lvl="1" indent="-3429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Audience</a:t>
            </a:r>
          </a:p>
          <a:p>
            <a:pPr marL="571500" lvl="1" indent="-3429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Messaging framework </a:t>
            </a:r>
          </a:p>
          <a:p>
            <a:pPr marL="571500" lvl="1" indent="-3429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Campaign copy blocks</a:t>
            </a:r>
          </a:p>
          <a:p>
            <a:pPr marL="0" indent="0">
              <a:buNone/>
            </a:pPr>
            <a:endParaRPr lang="en-US" sz="2000" b="1" dirty="0">
              <a:solidFill>
                <a:schemeClr val="bg2">
                  <a:lumMod val="25000"/>
                </a:schemeClr>
              </a:solidFill>
              <a:latin typeface="Arial" panose="020B0604020202020204" pitchFamily="34" charset="0"/>
              <a:cs typeface="Arial" panose="020B0604020202020204" pitchFamily="34" charset="0"/>
            </a:endParaRPr>
          </a:p>
          <a:p>
            <a:pPr marL="0" indent="0">
              <a:buNone/>
            </a:pPr>
            <a:r>
              <a:rPr lang="en-US" sz="2000" b="1" dirty="0">
                <a:solidFill>
                  <a:schemeClr val="bg2">
                    <a:lumMod val="25000"/>
                  </a:schemeClr>
                </a:solidFill>
                <a:latin typeface="Arial" panose="020B0604020202020204" pitchFamily="34" charset="0"/>
                <a:cs typeface="Arial" panose="020B0604020202020204" pitchFamily="34" charset="0"/>
              </a:rPr>
              <a:t>Build your campaign</a:t>
            </a:r>
            <a:r>
              <a:rPr lang="en-US" sz="2000" dirty="0">
                <a:solidFill>
                  <a:schemeClr val="bg2">
                    <a:lumMod val="25000"/>
                  </a:schemeClr>
                </a:solidFill>
                <a:latin typeface="Arial" panose="020B0604020202020204" pitchFamily="34" charset="0"/>
                <a:cs typeface="Arial" panose="020B0604020202020204" pitchFamily="34" charset="0"/>
              </a:rPr>
              <a:t>: </a:t>
            </a:r>
          </a:p>
          <a:p>
            <a:pPr marL="571500" lvl="1" indent="-3429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Campaign journey</a:t>
            </a:r>
          </a:p>
          <a:p>
            <a:pPr marL="571500" lvl="1" indent="-3429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PMC asset library</a:t>
            </a:r>
          </a:p>
          <a:p>
            <a:pPr marL="0" indent="0">
              <a:buNone/>
            </a:pPr>
            <a:endParaRPr lang="en-US" sz="2000" b="1" dirty="0">
              <a:solidFill>
                <a:schemeClr val="bg2">
                  <a:lumMod val="25000"/>
                </a:schemeClr>
              </a:solidFill>
              <a:latin typeface="Arial" panose="020B0604020202020204" pitchFamily="34" charset="0"/>
              <a:cs typeface="Arial" panose="020B0604020202020204" pitchFamily="34" charset="0"/>
            </a:endParaRPr>
          </a:p>
          <a:p>
            <a:pPr marL="0" indent="0">
              <a:buNone/>
            </a:pPr>
            <a:r>
              <a:rPr lang="en-US" sz="2000" b="1" dirty="0">
                <a:solidFill>
                  <a:schemeClr val="bg2">
                    <a:lumMod val="25000"/>
                  </a:schemeClr>
                </a:solidFill>
                <a:latin typeface="Arial" panose="020B0604020202020204" pitchFamily="34" charset="0"/>
                <a:cs typeface="Arial" panose="020B0604020202020204" pitchFamily="34" charset="0"/>
              </a:rPr>
              <a:t>Activate, track and close sales</a:t>
            </a:r>
            <a:r>
              <a:rPr lang="en-US" sz="2000" dirty="0">
                <a:solidFill>
                  <a:schemeClr val="bg2">
                    <a:lumMod val="25000"/>
                  </a:schemeClr>
                </a:solidFill>
                <a:latin typeface="Arial" panose="020B0604020202020204" pitchFamily="34" charset="0"/>
                <a:cs typeface="Arial" panose="020B0604020202020204" pitchFamily="34" charset="0"/>
              </a:rPr>
              <a:t>: </a:t>
            </a:r>
          </a:p>
          <a:p>
            <a:pPr marL="571500" lvl="1" indent="-342900">
              <a:buFont typeface="Arial" panose="020B0604020202020204" pitchFamily="34" charset="0"/>
              <a:buChar char="•"/>
            </a:pPr>
            <a:r>
              <a:rPr lang="en-US" sz="1800" dirty="0">
                <a:solidFill>
                  <a:schemeClr val="bg2">
                    <a:lumMod val="25000"/>
                  </a:schemeClr>
                </a:solidFill>
                <a:latin typeface="Arial" panose="020B0604020202020204" pitchFamily="34" charset="0"/>
                <a:cs typeface="Arial" panose="020B0604020202020204" pitchFamily="34" charset="0"/>
              </a:rPr>
              <a:t>Checklists and guidance </a:t>
            </a:r>
          </a:p>
        </p:txBody>
      </p:sp>
    </p:spTree>
    <p:extLst>
      <p:ext uri="{BB962C8B-B14F-4D97-AF65-F5344CB8AC3E}">
        <p14:creationId xmlns:p14="http://schemas.microsoft.com/office/powerpoint/2010/main" val="9503046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B9843A-8AE5-5F66-FFD2-B11B27B6D692}"/>
              </a:ext>
            </a:extLst>
          </p:cNvPr>
          <p:cNvSpPr>
            <a:spLocks noGrp="1"/>
          </p:cNvSpPr>
          <p:nvPr>
            <p:ph type="title" idx="4294967295"/>
          </p:nvPr>
        </p:nvSpPr>
        <p:spPr>
          <a:xfrm>
            <a:off x="321119" y="390340"/>
            <a:ext cx="4278178" cy="1069864"/>
          </a:xfrm>
        </p:spPr>
        <p:txBody>
          <a:bodyPr>
            <a:normAutofit fontScale="90000"/>
          </a:bodyPr>
          <a:lstStyle/>
          <a:p>
            <a:r>
              <a:rPr lang="en-US" sz="2800" dirty="0">
                <a:solidFill>
                  <a:schemeClr val="bg2">
                    <a:lumMod val="25000"/>
                  </a:schemeClr>
                </a:solidFill>
                <a:latin typeface="Arial" panose="020B0604020202020204" pitchFamily="34" charset="0"/>
                <a:cs typeface="Arial" panose="020B0604020202020204" pitchFamily="34" charset="0"/>
              </a:rPr>
              <a:t>Copilot for Microsoft 365: Your everyday AI companion</a:t>
            </a:r>
            <a:br>
              <a:rPr lang="en-US" sz="3200" dirty="0">
                <a:solidFill>
                  <a:schemeClr val="bg2">
                    <a:lumMod val="25000"/>
                  </a:schemeClr>
                </a:solidFill>
                <a:latin typeface="Arial" panose="020B0604020202020204" pitchFamily="34" charset="0"/>
                <a:cs typeface="Arial" panose="020B0604020202020204" pitchFamily="34" charset="0"/>
              </a:rPr>
            </a:br>
            <a:r>
              <a:rPr lang="en-US" sz="2000" dirty="0">
                <a:solidFill>
                  <a:schemeClr val="bg2">
                    <a:lumMod val="25000"/>
                  </a:schemeClr>
                </a:solidFill>
                <a:latin typeface="Arial" panose="020B0604020202020204" pitchFamily="34" charset="0"/>
                <a:cs typeface="Arial" panose="020B0604020202020204" pitchFamily="34" charset="0"/>
              </a:rPr>
              <a:t>Campaign-in-a-Box</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E4DBCF85-FBEF-CA5D-AB34-601EFEF3F0E2}"/>
              </a:ext>
            </a:extLst>
          </p:cNvPr>
          <p:cNvSpPr>
            <a:spLocks noGrp="1"/>
          </p:cNvSpPr>
          <p:nvPr>
            <p:ph type="body" sz="quarter" idx="4294967295"/>
          </p:nvPr>
        </p:nvSpPr>
        <p:spPr>
          <a:xfrm>
            <a:off x="377872" y="1748213"/>
            <a:ext cx="6582486" cy="4489434"/>
          </a:xfrm>
        </p:spPr>
        <p:txBody>
          <a:bodyPr vert="horz" wrap="square" lIns="0" tIns="0" rIns="0" bIns="0" rtlCol="0" anchor="t">
            <a:spAutoFit/>
          </a:bodyPr>
          <a:lstStyle/>
          <a:p>
            <a:pPr marL="0" indent="0">
              <a:buNone/>
              <a:defRPr/>
            </a:pPr>
            <a:r>
              <a:rPr lang="en-US" sz="1400" b="1" dirty="0">
                <a:solidFill>
                  <a:schemeClr val="bg2">
                    <a:lumMod val="25000"/>
                  </a:schemeClr>
                </a:solidFill>
                <a:latin typeface="Arial" panose="020B0604020202020204" pitchFamily="34" charset="0"/>
                <a:ea typeface="MS Mincho"/>
                <a:cs typeface="Arial" panose="020B0604020202020204" pitchFamily="34" charset="0"/>
              </a:rPr>
              <a:t>Copilot for Microsoft 365 </a:t>
            </a:r>
            <a:r>
              <a:rPr lang="en-US" sz="1400" dirty="0">
                <a:solidFill>
                  <a:schemeClr val="bg2">
                    <a:lumMod val="25000"/>
                  </a:schemeClr>
                </a:solidFill>
                <a:latin typeface="Arial" panose="020B0604020202020204" pitchFamily="34" charset="0"/>
                <a:ea typeface="MS Mincho"/>
                <a:cs typeface="Arial" panose="020B0604020202020204" pitchFamily="34" charset="0"/>
              </a:rPr>
              <a:t>combines the power of large language models (LLMs) with your data in the Microsoft Graph—your calendar, emails, chats, documents, meetings, and more—and the Microsoft 365 apps to turn your words into the most powerful productivity tool on the planet. </a:t>
            </a:r>
          </a:p>
          <a:p>
            <a:pPr marL="0" indent="0">
              <a:buNone/>
              <a:defRPr/>
            </a:pPr>
            <a:endParaRPr lang="en-US" sz="1600" dirty="0">
              <a:solidFill>
                <a:schemeClr val="bg2">
                  <a:lumMod val="25000"/>
                </a:schemeClr>
              </a:solidFill>
              <a:latin typeface="Arial" panose="020B0604020202020204" pitchFamily="34" charset="0"/>
              <a:ea typeface="MS Mincho"/>
              <a:cs typeface="Arial" panose="020B0604020202020204" pitchFamily="34" charset="0"/>
            </a:endParaRPr>
          </a:p>
          <a:p>
            <a:pPr marL="0" indent="0">
              <a:spcBef>
                <a:spcPts val="0"/>
              </a:spcBef>
              <a:spcAft>
                <a:spcPts val="2400"/>
              </a:spcAft>
              <a:buNone/>
            </a:pPr>
            <a:r>
              <a:rPr lang="en-US" sz="1800" b="1" dirty="0">
                <a:solidFill>
                  <a:schemeClr val="bg2">
                    <a:lumMod val="25000"/>
                  </a:schemeClr>
                </a:solidFill>
                <a:latin typeface="Arial" panose="020B0604020202020204" pitchFamily="34" charset="0"/>
                <a:ea typeface="Calibri"/>
                <a:cs typeface="Arial" panose="020B0604020202020204" pitchFamily="34" charset="0"/>
              </a:rPr>
              <a:t>As a Microsoft SI partner, you have a unique </a:t>
            </a:r>
            <a:br>
              <a:rPr lang="en-US" sz="1800" b="1" dirty="0">
                <a:solidFill>
                  <a:schemeClr val="bg2">
                    <a:lumMod val="25000"/>
                  </a:schemeClr>
                </a:solidFill>
                <a:latin typeface="Arial" panose="020B0604020202020204" pitchFamily="34" charset="0"/>
                <a:ea typeface="Calibri"/>
                <a:cs typeface="Arial" panose="020B0604020202020204" pitchFamily="34" charset="0"/>
              </a:rPr>
            </a:br>
            <a:r>
              <a:rPr lang="en-US" sz="1800" b="1" dirty="0">
                <a:solidFill>
                  <a:schemeClr val="bg2">
                    <a:lumMod val="25000"/>
                  </a:schemeClr>
                </a:solidFill>
                <a:latin typeface="Arial" panose="020B0604020202020204" pitchFamily="34" charset="0"/>
                <a:ea typeface="Calibri"/>
                <a:cs typeface="Arial" panose="020B0604020202020204" pitchFamily="34" charset="0"/>
              </a:rPr>
              <a:t>opportunity to help customers with:</a:t>
            </a:r>
          </a:p>
          <a:p>
            <a:pPr>
              <a:spcBef>
                <a:spcPts val="0"/>
              </a:spcBef>
              <a:spcAft>
                <a:spcPts val="600"/>
              </a:spcAft>
            </a:pPr>
            <a:r>
              <a:rPr lang="en-US" sz="1400" b="1" dirty="0">
                <a:solidFill>
                  <a:schemeClr val="bg2">
                    <a:lumMod val="25000"/>
                  </a:schemeClr>
                </a:solidFill>
                <a:latin typeface="Arial" panose="020B0604020202020204" pitchFamily="34" charset="0"/>
                <a:ea typeface="MS Mincho"/>
                <a:cs typeface="Arial" panose="020B0604020202020204" pitchFamily="34" charset="0"/>
              </a:rPr>
              <a:t>AI Advisory Services</a:t>
            </a:r>
            <a:r>
              <a:rPr lang="en-US" sz="1400" dirty="0">
                <a:solidFill>
                  <a:schemeClr val="bg2">
                    <a:lumMod val="25000"/>
                  </a:schemeClr>
                </a:solidFill>
                <a:latin typeface="Arial" panose="020B0604020202020204" pitchFamily="34" charset="0"/>
                <a:ea typeface="MS Mincho"/>
                <a:cs typeface="Arial" panose="020B0604020202020204" pitchFamily="34" charset="0"/>
              </a:rPr>
              <a:t>. Reimagine processes with Microsoft AI and build a transformation strategy around core Microsoft Copilot and/or </a:t>
            </a:r>
            <a:r>
              <a:rPr lang="en-US" sz="1400" dirty="0" err="1">
                <a:solidFill>
                  <a:schemeClr val="bg2">
                    <a:lumMod val="25000"/>
                  </a:schemeClr>
                </a:solidFill>
                <a:latin typeface="Arial" panose="020B0604020202020204" pitchFamily="34" charset="0"/>
                <a:ea typeface="MS Mincho"/>
                <a:cs typeface="Arial" panose="020B0604020202020204" pitchFamily="34" charset="0"/>
              </a:rPr>
              <a:t>Asure</a:t>
            </a:r>
            <a:r>
              <a:rPr lang="en-US" sz="1400" dirty="0">
                <a:solidFill>
                  <a:schemeClr val="bg2">
                    <a:lumMod val="25000"/>
                  </a:schemeClr>
                </a:solidFill>
                <a:latin typeface="Arial" panose="020B0604020202020204" pitchFamily="34" charset="0"/>
                <a:ea typeface="MS Mincho"/>
                <a:cs typeface="Arial" panose="020B0604020202020204" pitchFamily="34" charset="0"/>
              </a:rPr>
              <a:t> OpenAI workloads to meet business needs.</a:t>
            </a:r>
          </a:p>
          <a:p>
            <a:pPr>
              <a:spcBef>
                <a:spcPts val="0"/>
              </a:spcBef>
              <a:spcAft>
                <a:spcPts val="600"/>
              </a:spcAft>
            </a:pPr>
            <a:r>
              <a:rPr lang="en-US" sz="1400" b="1" dirty="0">
                <a:solidFill>
                  <a:schemeClr val="bg2">
                    <a:lumMod val="25000"/>
                  </a:schemeClr>
                </a:solidFill>
                <a:latin typeface="Arial" panose="020B0604020202020204" pitchFamily="34" charset="0"/>
                <a:ea typeface="MS Mincho"/>
                <a:cs typeface="Arial" panose="020B0604020202020204" pitchFamily="34" charset="0"/>
              </a:rPr>
              <a:t>Readiness Assessment</a:t>
            </a:r>
            <a:r>
              <a:rPr lang="en-US" sz="1400" dirty="0">
                <a:solidFill>
                  <a:schemeClr val="bg2">
                    <a:lumMod val="25000"/>
                  </a:schemeClr>
                </a:solidFill>
                <a:latin typeface="Arial" panose="020B0604020202020204" pitchFamily="34" charset="0"/>
                <a:ea typeface="MS Mincho"/>
                <a:cs typeface="Arial" panose="020B0604020202020204" pitchFamily="34" charset="0"/>
              </a:rPr>
              <a:t>. Ensure that your environment, data governance, security, and policies are ready for Copilot.</a:t>
            </a:r>
          </a:p>
          <a:p>
            <a:pPr>
              <a:spcBef>
                <a:spcPts val="0"/>
              </a:spcBef>
              <a:spcAft>
                <a:spcPts val="600"/>
              </a:spcAft>
            </a:pPr>
            <a:r>
              <a:rPr lang="en-US" sz="1400" b="1" dirty="0">
                <a:solidFill>
                  <a:schemeClr val="bg2">
                    <a:lumMod val="25000"/>
                  </a:schemeClr>
                </a:solidFill>
                <a:latin typeface="Arial" panose="020B0604020202020204" pitchFamily="34" charset="0"/>
                <a:ea typeface="MS Mincho"/>
                <a:cs typeface="Arial" panose="020B0604020202020204" pitchFamily="34" charset="0"/>
              </a:rPr>
              <a:t>Deployment</a:t>
            </a:r>
            <a:r>
              <a:rPr lang="en-US" sz="1400" dirty="0">
                <a:solidFill>
                  <a:schemeClr val="bg2">
                    <a:lumMod val="25000"/>
                  </a:schemeClr>
                </a:solidFill>
                <a:latin typeface="Arial" panose="020B0604020202020204" pitchFamily="34" charset="0"/>
                <a:ea typeface="MS Mincho"/>
                <a:cs typeface="Arial" panose="020B0604020202020204" pitchFamily="34" charset="0"/>
              </a:rPr>
              <a:t>. Ready your IT environment for Microsoft 365 Copilot adoption, configure security and compliance, and walk away with a solid understanding of how Microsoft 365 Copilot can be deployed to meet the needs of your </a:t>
            </a:r>
            <a:r>
              <a:rPr lang="en-US" sz="1400" dirty="0" err="1">
                <a:solidFill>
                  <a:schemeClr val="bg2">
                    <a:lumMod val="25000"/>
                  </a:schemeClr>
                </a:solidFill>
                <a:latin typeface="Arial" panose="020B0604020202020204" pitchFamily="34" charset="0"/>
                <a:ea typeface="MS Mincho"/>
                <a:cs typeface="Arial" panose="020B0604020202020204" pitchFamily="34" charset="0"/>
              </a:rPr>
              <a:t>organisation</a:t>
            </a:r>
            <a:r>
              <a:rPr lang="en-US" sz="1400" dirty="0">
                <a:solidFill>
                  <a:schemeClr val="bg2">
                    <a:lumMod val="25000"/>
                  </a:schemeClr>
                </a:solidFill>
                <a:latin typeface="Arial" panose="020B0604020202020204" pitchFamily="34" charset="0"/>
                <a:ea typeface="MS Mincho"/>
                <a:cs typeface="Arial" panose="020B0604020202020204" pitchFamily="34" charset="0"/>
              </a:rPr>
              <a:t>.</a:t>
            </a:r>
          </a:p>
          <a:p>
            <a:pPr>
              <a:spcBef>
                <a:spcPts val="0"/>
              </a:spcBef>
              <a:spcAft>
                <a:spcPts val="600"/>
              </a:spcAft>
            </a:pPr>
            <a:r>
              <a:rPr lang="en-US" sz="1400" b="1" dirty="0">
                <a:solidFill>
                  <a:schemeClr val="bg2">
                    <a:lumMod val="25000"/>
                  </a:schemeClr>
                </a:solidFill>
                <a:latin typeface="Arial" panose="020B0604020202020204" pitchFamily="34" charset="0"/>
                <a:ea typeface="MS Mincho"/>
                <a:cs typeface="Arial" panose="020B0604020202020204" pitchFamily="34" charset="0"/>
              </a:rPr>
              <a:t>Adoption and Change Management</a:t>
            </a:r>
            <a:r>
              <a:rPr lang="en-US" sz="1400" dirty="0">
                <a:solidFill>
                  <a:schemeClr val="bg2">
                    <a:lumMod val="25000"/>
                  </a:schemeClr>
                </a:solidFill>
                <a:latin typeface="Arial" panose="020B0604020202020204" pitchFamily="34" charset="0"/>
                <a:ea typeface="MS Mincho"/>
                <a:cs typeface="Arial" panose="020B0604020202020204" pitchFamily="34" charset="0"/>
              </a:rPr>
              <a:t>. Accelerate Microsoft 365 Copilot adoption by conducting employee training, driving change management programs, and measuring business impact while exploring new Copilot use cases.</a:t>
            </a:r>
          </a:p>
        </p:txBody>
      </p:sp>
      <p:sp>
        <p:nvSpPr>
          <p:cNvPr id="7" name="Rectangle 6">
            <a:extLst>
              <a:ext uri="{FF2B5EF4-FFF2-40B4-BE49-F238E27FC236}">
                <a16:creationId xmlns:a16="http://schemas.microsoft.com/office/drawing/2014/main" id="{888D4912-1958-817F-6C85-7E3FDD6F770A}"/>
              </a:ext>
              <a:ext uri="{C183D7F6-B498-43B3-948B-1728B52AA6E4}">
                <adec:decorative xmlns:adec="http://schemas.microsoft.com/office/drawing/2017/decorative" val="1"/>
              </a:ext>
            </a:extLst>
          </p:cNvPr>
          <p:cNvSpPr/>
          <p:nvPr/>
        </p:nvSpPr>
        <p:spPr bwMode="auto">
          <a:xfrm>
            <a:off x="7458122" y="-1"/>
            <a:ext cx="4733878" cy="670105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 name="Title 2">
            <a:extLst>
              <a:ext uri="{FF2B5EF4-FFF2-40B4-BE49-F238E27FC236}">
                <a16:creationId xmlns:a16="http://schemas.microsoft.com/office/drawing/2014/main" id="{4BC651FE-05D2-98CF-07AB-35061D27DE00}"/>
              </a:ext>
            </a:extLst>
          </p:cNvPr>
          <p:cNvSpPr txBox="1">
            <a:spLocks/>
          </p:cNvSpPr>
          <p:nvPr/>
        </p:nvSpPr>
        <p:spPr>
          <a:xfrm>
            <a:off x="8127484" y="953073"/>
            <a:ext cx="3268397" cy="1846659"/>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itchFamily="34" charset="0"/>
              </a:defRPr>
            </a:lvl1pPr>
          </a:lstStyle>
          <a:p>
            <a:r>
              <a:rPr lang="en-US" sz="2000" b="1" dirty="0">
                <a:solidFill>
                  <a:schemeClr val="bg2">
                    <a:lumMod val="25000"/>
                  </a:schemeClr>
                </a:solidFill>
                <a:latin typeface="Arial" panose="020B0604020202020204" pitchFamily="34" charset="0"/>
                <a:ea typeface="+mj-lt"/>
                <a:cs typeface="Arial" panose="020B0604020202020204" pitchFamily="34" charset="0"/>
              </a:rPr>
              <a:t>Launch a campaign to drive</a:t>
            </a:r>
            <a:r>
              <a:rPr lang="en-US" sz="2000" b="1" dirty="0">
                <a:solidFill>
                  <a:schemeClr val="bg2">
                    <a:lumMod val="25000"/>
                  </a:schemeClr>
                </a:solidFill>
                <a:latin typeface="Arial" panose="020B0604020202020204" pitchFamily="34" charset="0"/>
                <a:cs typeface="Arial" panose="020B0604020202020204" pitchFamily="34" charset="0"/>
              </a:rPr>
              <a:t> awareness, generate leads, and initiate sales engagement opportunities to help customers engage with and adopt Copilot.</a:t>
            </a:r>
          </a:p>
        </p:txBody>
      </p:sp>
      <p:sp>
        <p:nvSpPr>
          <p:cNvPr id="10" name="Text Placeholder 4">
            <a:extLst>
              <a:ext uri="{FF2B5EF4-FFF2-40B4-BE49-F238E27FC236}">
                <a16:creationId xmlns:a16="http://schemas.microsoft.com/office/drawing/2014/main" id="{E1AF5AF1-F4E0-80D4-0E50-083B9196672F}"/>
              </a:ext>
            </a:extLst>
          </p:cNvPr>
          <p:cNvSpPr txBox="1">
            <a:spLocks/>
          </p:cNvSpPr>
          <p:nvPr/>
        </p:nvSpPr>
        <p:spPr>
          <a:xfrm>
            <a:off x="8127484" y="2969789"/>
            <a:ext cx="3404874" cy="3009982"/>
          </a:xfrm>
          <a:prstGeom prst="rect">
            <a:avLst/>
          </a:prstGeom>
        </p:spPr>
        <p:txBody>
          <a:bodyPr lIns="0" tIns="45720" rIns="91440" bIns="45720" anchor="t"/>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bg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600" dirty="0">
                <a:solidFill>
                  <a:schemeClr val="bg2">
                    <a:lumMod val="25000"/>
                  </a:schemeClr>
                </a:solidFill>
                <a:latin typeface="Arial" panose="020B0604020202020204" pitchFamily="34" charset="0"/>
                <a:cs typeface="Arial" panose="020B0604020202020204" pitchFamily="34" charset="0"/>
              </a:rPr>
              <a:t>Grow, nurture, and close deals in your pipeline as you help your customers unlock productivity and unleash creativity in the apps millions of people use every day across work and life.​</a:t>
            </a:r>
            <a:endParaRPr lang="en-US" dirty="0">
              <a:solidFill>
                <a:schemeClr val="bg2">
                  <a:lumMod val="25000"/>
                </a:schemeClr>
              </a:solidFill>
              <a:latin typeface="Arial" panose="020B0604020202020204" pitchFamily="34" charset="0"/>
              <a:cs typeface="Arial" panose="020B0604020202020204" pitchFamily="34" charset="0"/>
            </a:endParaRPr>
          </a:p>
          <a:p>
            <a:pPr>
              <a:spcBef>
                <a:spcPts val="0"/>
              </a:spcBef>
            </a:pPr>
            <a:endParaRPr lang="en-US" sz="1600" dirty="0">
              <a:solidFill>
                <a:schemeClr val="bg2">
                  <a:lumMod val="25000"/>
                </a:schemeClr>
              </a:solidFill>
              <a:latin typeface="Arial" panose="020B0604020202020204" pitchFamily="34" charset="0"/>
              <a:cs typeface="Arial" panose="020B0604020202020204" pitchFamily="34" charset="0"/>
            </a:endParaRPr>
          </a:p>
          <a:p>
            <a:pPr>
              <a:spcBef>
                <a:spcPts val="0"/>
              </a:spcBef>
            </a:pPr>
            <a:r>
              <a:rPr lang="en-US" sz="1600" dirty="0">
                <a:solidFill>
                  <a:schemeClr val="bg2">
                    <a:lumMod val="25000"/>
                  </a:schemeClr>
                </a:solidFill>
                <a:latin typeface="Arial" panose="020B0604020202020204" pitchFamily="34" charset="0"/>
                <a:cs typeface="Arial" panose="020B0604020202020204" pitchFamily="34" charset="0"/>
              </a:rPr>
              <a:t>Use this guide and associated materials to create your own sales and marketing campaign that highlights the benefits of Copilot for Microsoft 365 and your services.</a:t>
            </a:r>
            <a:endParaRPr lang="en-US"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43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3A58-8F02-754C-AD45-8136295694EC}"/>
              </a:ext>
            </a:extLst>
          </p:cNvPr>
          <p:cNvSpPr>
            <a:spLocks noGrp="1"/>
          </p:cNvSpPr>
          <p:nvPr>
            <p:ph type="title" idx="4294967295"/>
          </p:nvPr>
        </p:nvSpPr>
        <p:spPr>
          <a:xfrm>
            <a:off x="461370" y="801476"/>
            <a:ext cx="3864971" cy="554038"/>
          </a:xfrm>
        </p:spPr>
        <p:txBody>
          <a:bodyPr>
            <a:normAutofit fontScale="90000"/>
          </a:bodyPr>
          <a:lstStyle/>
          <a:p>
            <a:r>
              <a:rPr lang="en-US" sz="2800" dirty="0">
                <a:solidFill>
                  <a:schemeClr val="bg2">
                    <a:lumMod val="25000"/>
                  </a:schemeClr>
                </a:solidFill>
                <a:latin typeface="Arial" panose="020B0604020202020204" pitchFamily="34" charset="0"/>
                <a:cs typeface="Arial" panose="020B0604020202020204" pitchFamily="34" charset="0"/>
              </a:rPr>
              <a:t>Demand Generation Campaign Overview</a:t>
            </a:r>
          </a:p>
        </p:txBody>
      </p:sp>
      <p:sp>
        <p:nvSpPr>
          <p:cNvPr id="4" name="TextBox 3">
            <a:extLst>
              <a:ext uri="{FF2B5EF4-FFF2-40B4-BE49-F238E27FC236}">
                <a16:creationId xmlns:a16="http://schemas.microsoft.com/office/drawing/2014/main" id="{E98E2877-920C-7915-1E8A-759B6ADE189D}"/>
              </a:ext>
            </a:extLst>
          </p:cNvPr>
          <p:cNvSpPr txBox="1"/>
          <p:nvPr/>
        </p:nvSpPr>
        <p:spPr>
          <a:xfrm>
            <a:off x="584199" y="1632533"/>
            <a:ext cx="4710099" cy="861774"/>
          </a:xfrm>
          <a:prstGeom prst="rect">
            <a:avLst/>
          </a:prstGeom>
          <a:noFill/>
        </p:spPr>
        <p:txBody>
          <a:bodyPr wrap="square" lIns="0" tIns="0" rIns="0" bIns="0" rtlCol="0">
            <a:spAutoFit/>
          </a:bodyPr>
          <a:lstStyle/>
          <a:p>
            <a:pPr algn="l"/>
            <a:r>
              <a:rPr lang="en-US" sz="1400" dirty="0">
                <a:latin typeface="Arial" panose="020B0604020202020204" pitchFamily="34" charset="0"/>
                <a:cs typeface="Arial" panose="020B0604020202020204" pitchFamily="34" charset="0"/>
              </a:rPr>
              <a:t>Build a pipeline of qualified prospects and drive interest for your service or solution. Leverage targeting and message guidance, campaign journey, asset templates, activation checklist, and timeline to generate new leads. </a:t>
            </a:r>
          </a:p>
        </p:txBody>
      </p:sp>
      <p:sp>
        <p:nvSpPr>
          <p:cNvPr id="5" name="TextBox 4">
            <a:extLst>
              <a:ext uri="{FF2B5EF4-FFF2-40B4-BE49-F238E27FC236}">
                <a16:creationId xmlns:a16="http://schemas.microsoft.com/office/drawing/2014/main" id="{A0D5B203-2539-9645-B159-329345F67A01}"/>
              </a:ext>
            </a:extLst>
          </p:cNvPr>
          <p:cNvSpPr txBox="1"/>
          <p:nvPr/>
        </p:nvSpPr>
        <p:spPr>
          <a:xfrm>
            <a:off x="1412152" y="4452389"/>
            <a:ext cx="1595437" cy="309958"/>
          </a:xfrm>
          <a:prstGeom prst="rect">
            <a:avLst/>
          </a:prstGeom>
          <a:solidFill>
            <a:schemeClr val="accent6"/>
          </a:solidFill>
        </p:spPr>
        <p:txBody>
          <a:bodyPr wrap="square" lIns="90000" tIns="46800" rIns="90000" bIns="46800" rtlCol="0" anchor="b">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Target</a:t>
            </a:r>
          </a:p>
        </p:txBody>
      </p:sp>
      <p:sp>
        <p:nvSpPr>
          <p:cNvPr id="19" name="TextBox 18">
            <a:extLst>
              <a:ext uri="{FF2B5EF4-FFF2-40B4-BE49-F238E27FC236}">
                <a16:creationId xmlns:a16="http://schemas.microsoft.com/office/drawing/2014/main" id="{0465F5B4-F20C-4841-8DBF-8F134BE149C0}"/>
              </a:ext>
            </a:extLst>
          </p:cNvPr>
          <p:cNvSpPr txBox="1"/>
          <p:nvPr/>
        </p:nvSpPr>
        <p:spPr>
          <a:xfrm>
            <a:off x="1412152" y="4762348"/>
            <a:ext cx="1595438" cy="1411287"/>
          </a:xfrm>
          <a:prstGeom prst="rect">
            <a:avLst/>
          </a:prstGeom>
          <a:solidFill>
            <a:schemeClr val="bg2"/>
          </a:solidFill>
        </p:spPr>
        <p:txBody>
          <a:bodyPr wrap="square" lIns="90000" tIns="46800" rIns="90000" bIns="46800" rtlCol="0" anchor="t">
            <a:noAutofit/>
          </a:bodyPr>
          <a:lstStyle/>
          <a:p>
            <a:pPr defTabSz="914367">
              <a:defRPr/>
            </a:pPr>
            <a:r>
              <a:rPr lang="en-US" sz="1200" dirty="0">
                <a:solidFill>
                  <a:srgbClr val="000000"/>
                </a:solidFill>
                <a:latin typeface="Arial" panose="020B0604020202020204" pitchFamily="34" charset="0"/>
                <a:cs typeface="Arial" panose="020B0604020202020204" pitchFamily="34" charset="0"/>
              </a:rPr>
              <a:t>Build your pipeline by identifying high-value target accounts and combine with priority prospects. </a:t>
            </a:r>
          </a:p>
        </p:txBody>
      </p:sp>
      <p:cxnSp>
        <p:nvCxnSpPr>
          <p:cNvPr id="20" name="Elbow Connector 19">
            <a:extLst>
              <a:ext uri="{FF2B5EF4-FFF2-40B4-BE49-F238E27FC236}">
                <a16:creationId xmlns:a16="http://schemas.microsoft.com/office/drawing/2014/main" id="{0A63AB03-2992-8375-024B-1AEC41E52412}"/>
              </a:ext>
              <a:ext uri="{C183D7F6-B498-43B3-948B-1728B52AA6E4}">
                <adec:decorative xmlns:adec="http://schemas.microsoft.com/office/drawing/2017/decorative" val="1"/>
              </a:ext>
            </a:extLst>
          </p:cNvPr>
          <p:cNvCxnSpPr>
            <a:stCxn id="5" idx="3"/>
            <a:endCxn id="34" idx="1"/>
          </p:cNvCxnSpPr>
          <p:nvPr/>
        </p:nvCxnSpPr>
        <p:spPr>
          <a:xfrm flipV="1">
            <a:off x="3007589" y="4002038"/>
            <a:ext cx="290514" cy="605330"/>
          </a:xfrm>
          <a:prstGeom prst="bentConnector3">
            <a:avLst/>
          </a:prstGeom>
          <a:ln w="25400">
            <a:solidFill>
              <a:schemeClr val="bg1">
                <a:lumMod val="9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9064EAA-223F-7540-8C43-86099A823A94}"/>
              </a:ext>
            </a:extLst>
          </p:cNvPr>
          <p:cNvSpPr txBox="1"/>
          <p:nvPr/>
        </p:nvSpPr>
        <p:spPr>
          <a:xfrm>
            <a:off x="9277475" y="1571972"/>
            <a:ext cx="1595438" cy="1411286"/>
          </a:xfrm>
          <a:prstGeom prst="rect">
            <a:avLst/>
          </a:prstGeom>
          <a:solidFill>
            <a:schemeClr val="accent1">
              <a:lumMod val="20000"/>
              <a:lumOff val="80000"/>
            </a:schemeClr>
          </a:solidFill>
        </p:spPr>
        <p:txBody>
          <a:bodyPr wrap="square" lIns="90000" tIns="46800" rIns="90000" bIns="46800" rtlCol="0" anchor="t">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effectLst/>
                <a:uLnTx/>
                <a:uFillTx/>
                <a:latin typeface="Arial" panose="020B0604020202020204" pitchFamily="34" charset="0"/>
                <a:cs typeface="Arial" panose="020B0604020202020204" pitchFamily="34" charset="0"/>
              </a:rPr>
              <a:t>Share pipeline opportunity progression via Partner Center</a:t>
            </a:r>
          </a:p>
        </p:txBody>
      </p:sp>
      <p:pic>
        <p:nvPicPr>
          <p:cNvPr id="50" name="Graphic 49" descr="Handshake with solid fill">
            <a:extLst>
              <a:ext uri="{FF2B5EF4-FFF2-40B4-BE49-F238E27FC236}">
                <a16:creationId xmlns:a16="http://schemas.microsoft.com/office/drawing/2014/main" id="{2CE0C2D9-C7F8-65CA-D2E4-B15EB4D960F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42652" y="2215258"/>
            <a:ext cx="867956" cy="867956"/>
          </a:xfrm>
          <a:prstGeom prst="rect">
            <a:avLst/>
          </a:prstGeom>
        </p:spPr>
      </p:pic>
      <p:sp>
        <p:nvSpPr>
          <p:cNvPr id="34" name="TextBox 33">
            <a:extLst>
              <a:ext uri="{FF2B5EF4-FFF2-40B4-BE49-F238E27FC236}">
                <a16:creationId xmlns:a16="http://schemas.microsoft.com/office/drawing/2014/main" id="{A3ED8875-1E15-9249-A974-DAAEF6C0E126}"/>
              </a:ext>
            </a:extLst>
          </p:cNvPr>
          <p:cNvSpPr txBox="1"/>
          <p:nvPr/>
        </p:nvSpPr>
        <p:spPr>
          <a:xfrm>
            <a:off x="3298103" y="3847059"/>
            <a:ext cx="1595437" cy="309958"/>
          </a:xfrm>
          <a:prstGeom prst="rect">
            <a:avLst/>
          </a:prstGeom>
          <a:solidFill>
            <a:schemeClr val="accent2">
              <a:lumMod val="75000"/>
            </a:schemeClr>
          </a:solidFill>
        </p:spPr>
        <p:txBody>
          <a:bodyPr wrap="square" lIns="90000" tIns="46800" rIns="90000" bIns="46800" rtlCol="0" anchor="b">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Build</a:t>
            </a:r>
          </a:p>
        </p:txBody>
      </p:sp>
      <p:sp>
        <p:nvSpPr>
          <p:cNvPr id="23" name="TextBox 22">
            <a:extLst>
              <a:ext uri="{FF2B5EF4-FFF2-40B4-BE49-F238E27FC236}">
                <a16:creationId xmlns:a16="http://schemas.microsoft.com/office/drawing/2014/main" id="{F99993B3-A3E7-2747-A435-387CD48F3366}"/>
              </a:ext>
            </a:extLst>
          </p:cNvPr>
          <p:cNvSpPr txBox="1"/>
          <p:nvPr/>
        </p:nvSpPr>
        <p:spPr>
          <a:xfrm>
            <a:off x="3298102" y="4157018"/>
            <a:ext cx="1595438" cy="1411287"/>
          </a:xfrm>
          <a:prstGeom prst="rect">
            <a:avLst/>
          </a:prstGeom>
          <a:solidFill>
            <a:schemeClr val="bg2"/>
          </a:solidFill>
        </p:spPr>
        <p:txBody>
          <a:bodyPr wrap="square" lIns="90000" tIns="46800" rIns="90000" bIns="46800" rtlCol="0" anchor="t">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Customise</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provided marketing assets with your solution value prop and business messaging  for a co-branded campaign.</a:t>
            </a:r>
          </a:p>
        </p:txBody>
      </p:sp>
      <p:cxnSp>
        <p:nvCxnSpPr>
          <p:cNvPr id="22" name="Elbow Connector 21">
            <a:extLst>
              <a:ext uri="{FF2B5EF4-FFF2-40B4-BE49-F238E27FC236}">
                <a16:creationId xmlns:a16="http://schemas.microsoft.com/office/drawing/2014/main" id="{55BA8318-9189-85BA-A1EF-68070B1866DC}"/>
              </a:ext>
              <a:ext uri="{C183D7F6-B498-43B3-948B-1728B52AA6E4}">
                <adec:decorative xmlns:adec="http://schemas.microsoft.com/office/drawing/2017/decorative" val="1"/>
              </a:ext>
            </a:extLst>
          </p:cNvPr>
          <p:cNvCxnSpPr>
            <a:cxnSpLocks/>
            <a:stCxn id="34" idx="3"/>
            <a:endCxn id="35" idx="1"/>
          </p:cNvCxnSpPr>
          <p:nvPr/>
        </p:nvCxnSpPr>
        <p:spPr>
          <a:xfrm flipV="1">
            <a:off x="4893540" y="3396710"/>
            <a:ext cx="298450" cy="605328"/>
          </a:xfrm>
          <a:prstGeom prst="bentConnector3">
            <a:avLst/>
          </a:prstGeom>
          <a:ln w="25400">
            <a:solidFill>
              <a:schemeClr val="bg1">
                <a:lumMod val="9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1806E68-33F4-F643-854C-6A1F6167703D}"/>
              </a:ext>
            </a:extLst>
          </p:cNvPr>
          <p:cNvSpPr txBox="1"/>
          <p:nvPr/>
        </p:nvSpPr>
        <p:spPr>
          <a:xfrm>
            <a:off x="5191990" y="3241731"/>
            <a:ext cx="1595437" cy="309958"/>
          </a:xfrm>
          <a:prstGeom prst="rect">
            <a:avLst/>
          </a:prstGeom>
          <a:solidFill>
            <a:schemeClr val="accent2">
              <a:lumMod val="50000"/>
            </a:schemeClr>
          </a:solidFill>
        </p:spPr>
        <p:txBody>
          <a:bodyPr wrap="square" lIns="90000" tIns="46800" rIns="90000" bIns="46800" rtlCol="0" anchor="b">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Execute</a:t>
            </a:r>
          </a:p>
        </p:txBody>
      </p:sp>
      <p:sp>
        <p:nvSpPr>
          <p:cNvPr id="24" name="TextBox 23">
            <a:extLst>
              <a:ext uri="{FF2B5EF4-FFF2-40B4-BE49-F238E27FC236}">
                <a16:creationId xmlns:a16="http://schemas.microsoft.com/office/drawing/2014/main" id="{0C0EB670-58F7-E648-BE3A-EB22B824217A}"/>
              </a:ext>
            </a:extLst>
          </p:cNvPr>
          <p:cNvSpPr txBox="1"/>
          <p:nvPr/>
        </p:nvSpPr>
        <p:spPr>
          <a:xfrm>
            <a:off x="5184052" y="3551689"/>
            <a:ext cx="1595438" cy="1411287"/>
          </a:xfrm>
          <a:prstGeom prst="rect">
            <a:avLst/>
          </a:prstGeom>
          <a:solidFill>
            <a:schemeClr val="bg2"/>
          </a:solidFill>
        </p:spPr>
        <p:txBody>
          <a:bodyPr wrap="square" lIns="90000" tIns="46800" rIns="90000" bIns="46800" rtlCol="0" anchor="t">
            <a:noAutofit/>
          </a:bodyPr>
          <a:lstStyle/>
          <a:p>
            <a:pPr lvl="0" defTabSz="932472" fontAlgn="base">
              <a:lnSpc>
                <a:spcPct val="90000"/>
              </a:lnSpc>
              <a:spcBef>
                <a:spcPct val="0"/>
              </a:spcBef>
              <a:spcAft>
                <a:spcPct val="0"/>
              </a:spcAft>
              <a:defRPr/>
            </a:pPr>
            <a:r>
              <a:rPr lang="en-US" sz="1200" dirty="0">
                <a:solidFill>
                  <a:schemeClr val="tx1"/>
                </a:solidFill>
                <a:latin typeface="Arial" panose="020B0604020202020204" pitchFamily="34" charset="0"/>
                <a:cs typeface="Arial" panose="020B0604020202020204" pitchFamily="34" charset="0"/>
              </a:rPr>
              <a:t>Promote your solution and generate demand with step-by-step full-funnel campaign execution guidance. </a:t>
            </a:r>
          </a:p>
        </p:txBody>
      </p:sp>
      <p:cxnSp>
        <p:nvCxnSpPr>
          <p:cNvPr id="57" name="Elbow Connector 56">
            <a:extLst>
              <a:ext uri="{FF2B5EF4-FFF2-40B4-BE49-F238E27FC236}">
                <a16:creationId xmlns:a16="http://schemas.microsoft.com/office/drawing/2014/main" id="{A6EE6B04-FDE7-9A70-CA18-E3C156B0090A}"/>
              </a:ext>
              <a:ext uri="{C183D7F6-B498-43B3-948B-1728B52AA6E4}">
                <adec:decorative xmlns:adec="http://schemas.microsoft.com/office/drawing/2017/decorative" val="1"/>
              </a:ext>
            </a:extLst>
          </p:cNvPr>
          <p:cNvCxnSpPr>
            <a:cxnSpLocks/>
            <a:stCxn id="35" idx="3"/>
            <a:endCxn id="36" idx="1"/>
          </p:cNvCxnSpPr>
          <p:nvPr/>
        </p:nvCxnSpPr>
        <p:spPr>
          <a:xfrm flipV="1">
            <a:off x="6787427" y="2791382"/>
            <a:ext cx="282576" cy="605328"/>
          </a:xfrm>
          <a:prstGeom prst="bentConnector3">
            <a:avLst/>
          </a:prstGeom>
          <a:ln w="25400">
            <a:solidFill>
              <a:schemeClr val="bg1">
                <a:lumMod val="9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AECDB55-09FA-574A-A7EA-19327F856A11}"/>
              </a:ext>
            </a:extLst>
          </p:cNvPr>
          <p:cNvSpPr txBox="1"/>
          <p:nvPr/>
        </p:nvSpPr>
        <p:spPr>
          <a:xfrm>
            <a:off x="7070003" y="2636403"/>
            <a:ext cx="1595437" cy="309958"/>
          </a:xfrm>
          <a:prstGeom prst="rect">
            <a:avLst/>
          </a:prstGeom>
          <a:solidFill>
            <a:schemeClr val="accent3"/>
          </a:solidFill>
        </p:spPr>
        <p:txBody>
          <a:bodyPr wrap="square" lIns="90000" tIns="46800" rIns="90000" bIns="46800" rtlCol="0" anchor="b">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Connect</a:t>
            </a:r>
          </a:p>
        </p:txBody>
      </p:sp>
      <p:sp>
        <p:nvSpPr>
          <p:cNvPr id="25" name="TextBox 24">
            <a:extLst>
              <a:ext uri="{FF2B5EF4-FFF2-40B4-BE49-F238E27FC236}">
                <a16:creationId xmlns:a16="http://schemas.microsoft.com/office/drawing/2014/main" id="{D29DE629-D73D-B544-8F72-5C01D81B0383}"/>
              </a:ext>
            </a:extLst>
          </p:cNvPr>
          <p:cNvSpPr txBox="1"/>
          <p:nvPr/>
        </p:nvSpPr>
        <p:spPr>
          <a:xfrm>
            <a:off x="7067968" y="2946361"/>
            <a:ext cx="1595438" cy="1411287"/>
          </a:xfrm>
          <a:prstGeom prst="rect">
            <a:avLst/>
          </a:prstGeom>
          <a:solidFill>
            <a:schemeClr val="bg2"/>
          </a:solidFill>
        </p:spPr>
        <p:txBody>
          <a:bodyPr wrap="square" lIns="90000" tIns="46800" rIns="90000" bIns="4680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Follow-up with qualified </a:t>
            </a:r>
            <a:b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b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leads in 1:1 conversations </a:t>
            </a:r>
            <a:b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b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rPr>
              <a:t>to secure interest and conversion.</a:t>
            </a:r>
          </a:p>
        </p:txBody>
      </p:sp>
      <p:cxnSp>
        <p:nvCxnSpPr>
          <p:cNvPr id="29" name="Curved Connector 28">
            <a:extLst>
              <a:ext uri="{FF2B5EF4-FFF2-40B4-BE49-F238E27FC236}">
                <a16:creationId xmlns:a16="http://schemas.microsoft.com/office/drawing/2014/main" id="{22361501-5070-C226-044A-C25410808F07}"/>
              </a:ext>
              <a:ext uri="{C183D7F6-B498-43B3-948B-1728B52AA6E4}">
                <adec:decorative xmlns:adec="http://schemas.microsoft.com/office/drawing/2017/decorative" val="1"/>
              </a:ext>
            </a:extLst>
          </p:cNvPr>
          <p:cNvCxnSpPr>
            <a:cxnSpLocks/>
            <a:endCxn id="26" idx="2"/>
          </p:cNvCxnSpPr>
          <p:nvPr/>
        </p:nvCxnSpPr>
        <p:spPr>
          <a:xfrm flipV="1">
            <a:off x="8663406" y="2983258"/>
            <a:ext cx="1411788" cy="515067"/>
          </a:xfrm>
          <a:prstGeom prst="curvedConnector2">
            <a:avLst/>
          </a:prstGeom>
          <a:ln w="25400">
            <a:solidFill>
              <a:schemeClr val="bg1">
                <a:lumMod val="9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5026337-E385-EF0F-E9A0-BF15F960247E}"/>
              </a:ext>
            </a:extLst>
          </p:cNvPr>
          <p:cNvSpPr txBox="1"/>
          <p:nvPr/>
        </p:nvSpPr>
        <p:spPr>
          <a:xfrm>
            <a:off x="9277475" y="4164834"/>
            <a:ext cx="1595438" cy="1411286"/>
          </a:xfrm>
          <a:prstGeom prst="rect">
            <a:avLst/>
          </a:prstGeom>
          <a:solidFill>
            <a:schemeClr val="accent1">
              <a:lumMod val="20000"/>
              <a:lumOff val="80000"/>
            </a:schemeClr>
          </a:solidFill>
        </p:spPr>
        <p:txBody>
          <a:bodyPr wrap="square" lIns="90000" tIns="46800" rIns="90000" bIns="46800" rtlCol="0" anchor="t">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effectLst/>
                <a:uLnTx/>
                <a:uFillTx/>
                <a:latin typeface="Arial" panose="020B0604020202020204" pitchFamily="34" charset="0"/>
                <a:cs typeface="Arial" panose="020B0604020202020204" pitchFamily="34" charset="0"/>
              </a:rPr>
              <a:t>Qualify customers for 1:1 engagement</a:t>
            </a:r>
          </a:p>
        </p:txBody>
      </p:sp>
      <p:pic>
        <p:nvPicPr>
          <p:cNvPr id="54" name="Graphic 53" descr="Binoculars with solid fill">
            <a:extLst>
              <a:ext uri="{FF2B5EF4-FFF2-40B4-BE49-F238E27FC236}">
                <a16:creationId xmlns:a16="http://schemas.microsoft.com/office/drawing/2014/main" id="{8AC20104-57B3-0FF7-0E57-624590307B9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70247" y="4809296"/>
            <a:ext cx="696590" cy="696590"/>
          </a:xfrm>
          <a:prstGeom prst="rect">
            <a:avLst/>
          </a:prstGeom>
        </p:spPr>
      </p:pic>
      <p:cxnSp>
        <p:nvCxnSpPr>
          <p:cNvPr id="10" name="Curved Connector 28">
            <a:extLst>
              <a:ext uri="{FF2B5EF4-FFF2-40B4-BE49-F238E27FC236}">
                <a16:creationId xmlns:a16="http://schemas.microsoft.com/office/drawing/2014/main" id="{D53C69E1-51C3-1429-2A5E-E1122F227B7B}"/>
              </a:ext>
              <a:ext uri="{C183D7F6-B498-43B3-948B-1728B52AA6E4}">
                <adec:decorative xmlns:adec="http://schemas.microsoft.com/office/drawing/2017/decorative" val="1"/>
              </a:ext>
            </a:extLst>
          </p:cNvPr>
          <p:cNvCxnSpPr>
            <a:cxnSpLocks/>
          </p:cNvCxnSpPr>
          <p:nvPr/>
        </p:nvCxnSpPr>
        <p:spPr>
          <a:xfrm>
            <a:off x="8663406" y="3635956"/>
            <a:ext cx="1411788" cy="515067"/>
          </a:xfrm>
          <a:prstGeom prst="curvedConnector2">
            <a:avLst/>
          </a:prstGeom>
          <a:ln w="25400">
            <a:solidFill>
              <a:schemeClr val="bg1">
                <a:lumMod val="9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34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962B6-AD2B-595F-CDE7-EA1A05544684}"/>
              </a:ext>
            </a:extLst>
          </p:cNvPr>
          <p:cNvSpPr>
            <a:spLocks noGrp="1"/>
          </p:cNvSpPr>
          <p:nvPr>
            <p:ph type="title" idx="4294967295"/>
          </p:nvPr>
        </p:nvSpPr>
        <p:spPr>
          <a:xfrm>
            <a:off x="411125" y="4216807"/>
            <a:ext cx="6953694" cy="1092384"/>
          </a:xfrm>
        </p:spPr>
        <p:txBody>
          <a:bodyPr>
            <a:noAutofit/>
          </a:bodyPr>
          <a:lstStyle/>
          <a:p>
            <a:r>
              <a:rPr lang="en-US" sz="3600" dirty="0">
                <a:solidFill>
                  <a:schemeClr val="bg2">
                    <a:lumMod val="25000"/>
                  </a:schemeClr>
                </a:solidFill>
                <a:latin typeface="Arial" panose="020B0604020202020204" pitchFamily="34" charset="0"/>
                <a:cs typeface="Arial" panose="020B0604020202020204" pitchFamily="34" charset="0"/>
              </a:rPr>
              <a:t>Target the ideal audience</a:t>
            </a:r>
          </a:p>
        </p:txBody>
      </p:sp>
    </p:spTree>
    <p:extLst>
      <p:ext uri="{BB962C8B-B14F-4D97-AF65-F5344CB8AC3E}">
        <p14:creationId xmlns:p14="http://schemas.microsoft.com/office/powerpoint/2010/main" val="301072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5AE848-1D20-AEA3-EC8E-C2EAC471DD8E}"/>
              </a:ext>
              <a:ext uri="{C183D7F6-B498-43B3-948B-1728B52AA6E4}">
                <adec:decorative xmlns:adec="http://schemas.microsoft.com/office/drawing/2017/decorative" val="1"/>
              </a:ext>
            </a:extLst>
          </p:cNvPr>
          <p:cNvSpPr/>
          <p:nvPr/>
        </p:nvSpPr>
        <p:spPr>
          <a:xfrm>
            <a:off x="0" y="2181948"/>
            <a:ext cx="12192000" cy="4505455"/>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t" anchorCtr="0"/>
          <a:lstStyle/>
          <a:p>
            <a:pPr marL="114300"/>
            <a:endParaRPr lang="en-US" sz="1600" b="1" kern="0" dirty="0">
              <a:solidFill>
                <a:schemeClr val="tx1"/>
              </a:solidFill>
              <a:latin typeface="+mj-lt"/>
              <a:cs typeface="Arial" panose="020B0604020202020204" pitchFamily="34" charset="0"/>
            </a:endParaRPr>
          </a:p>
        </p:txBody>
      </p:sp>
      <p:sp>
        <p:nvSpPr>
          <p:cNvPr id="2" name="Title 1">
            <a:extLst>
              <a:ext uri="{FF2B5EF4-FFF2-40B4-BE49-F238E27FC236}">
                <a16:creationId xmlns:a16="http://schemas.microsoft.com/office/drawing/2014/main" id="{1A7DCEAA-DFE8-CF5C-9D63-D3EF429E4870}"/>
              </a:ext>
            </a:extLst>
          </p:cNvPr>
          <p:cNvSpPr>
            <a:spLocks noGrp="1"/>
          </p:cNvSpPr>
          <p:nvPr>
            <p:ph type="title" idx="4294967295"/>
          </p:nvPr>
        </p:nvSpPr>
        <p:spPr>
          <a:xfrm>
            <a:off x="690130" y="329465"/>
            <a:ext cx="11017250" cy="554038"/>
          </a:xfrm>
        </p:spPr>
        <p:txBody>
          <a:bodyPr>
            <a:normAutofit/>
          </a:bodyPr>
          <a:lstStyle/>
          <a:p>
            <a:r>
              <a:rPr lang="en-US" sz="2800" dirty="0">
                <a:solidFill>
                  <a:schemeClr val="bg2">
                    <a:lumMod val="25000"/>
                  </a:schemeClr>
                </a:solidFill>
                <a:latin typeface="Arial" panose="020B0604020202020204" pitchFamily="34" charset="0"/>
                <a:cs typeface="Arial" panose="020B0604020202020204" pitchFamily="34" charset="0"/>
              </a:rPr>
              <a:t>Priority Audiences</a:t>
            </a:r>
          </a:p>
        </p:txBody>
      </p:sp>
      <p:sp>
        <p:nvSpPr>
          <p:cNvPr id="7" name="Text Placeholder 16">
            <a:extLst>
              <a:ext uri="{FF2B5EF4-FFF2-40B4-BE49-F238E27FC236}">
                <a16:creationId xmlns:a16="http://schemas.microsoft.com/office/drawing/2014/main" id="{BC7BBBAF-D7E4-EB08-7154-5AABA3FCD48B}"/>
              </a:ext>
            </a:extLst>
          </p:cNvPr>
          <p:cNvSpPr txBox="1">
            <a:spLocks/>
          </p:cNvSpPr>
          <p:nvPr/>
        </p:nvSpPr>
        <p:spPr>
          <a:xfrm>
            <a:off x="13182085" y="1525052"/>
            <a:ext cx="3200400" cy="464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a:p>
        </p:txBody>
      </p:sp>
      <p:sp>
        <p:nvSpPr>
          <p:cNvPr id="4" name="TextBox 3">
            <a:extLst>
              <a:ext uri="{FF2B5EF4-FFF2-40B4-BE49-F238E27FC236}">
                <a16:creationId xmlns:a16="http://schemas.microsoft.com/office/drawing/2014/main" id="{52D90A8B-0FEF-934E-F7B4-7837EB314A7C}"/>
              </a:ext>
            </a:extLst>
          </p:cNvPr>
          <p:cNvSpPr txBox="1"/>
          <p:nvPr/>
        </p:nvSpPr>
        <p:spPr>
          <a:xfrm>
            <a:off x="751920" y="934053"/>
            <a:ext cx="9715913" cy="1115690"/>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defRPr/>
            </a:pPr>
            <a:r>
              <a:rPr lang="en-US" sz="1400" dirty="0">
                <a:solidFill>
                  <a:schemeClr val="bg2">
                    <a:lumMod val="25000"/>
                  </a:schemeClr>
                </a:solidFill>
                <a:latin typeface="Arial" panose="020B0604020202020204" pitchFamily="34" charset="0"/>
                <a:cs typeface="Arial" panose="020B0604020202020204" pitchFamily="34" charset="0"/>
              </a:rPr>
              <a:t>This campaign is targeted at </a:t>
            </a:r>
            <a:r>
              <a:rPr kumimoji="0" lang="en-US" sz="1400" b="1" i="0"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Business Decision Makers &amp; IT Decision Makers </a:t>
            </a:r>
            <a:r>
              <a:rPr kumimoji="0" lang="en-US" sz="1400" b="0" i="0"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across several personas from Executives, HR, Operations and Sales to Marketing, Finance and IT. Business leaders want to increase productivity and manage the bottom line. They are both intrigued by the promise of AI to increase productivity and skeptical about its potential and are wrestling with the unrelenting pace of change. Microsoft is the leading company predicting and shaping the future of work and is innovating to help every customer </a:t>
            </a:r>
            <a:r>
              <a:rPr kumimoji="0" lang="en-US" sz="1400" b="0" i="0" u="none" strike="noStrike" kern="1200" cap="none" spc="0" normalizeH="0" baseline="0" noProof="0" dirty="0" err="1">
                <a:ln>
                  <a:noFill/>
                </a:ln>
                <a:solidFill>
                  <a:schemeClr val="bg2">
                    <a:lumMod val="25000"/>
                  </a:schemeClr>
                </a:solidFill>
                <a:effectLst/>
                <a:uLnTx/>
                <a:uFillTx/>
                <a:latin typeface="Arial" panose="020B0604020202020204" pitchFamily="34" charset="0"/>
                <a:cs typeface="Arial" panose="020B0604020202020204" pitchFamily="34" charset="0"/>
              </a:rPr>
              <a:t>capitalise</a:t>
            </a:r>
            <a:r>
              <a:rPr kumimoji="0" lang="en-US" sz="1400" b="0" i="0"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 on the platform shift to AI already underway at a blistering pace.</a:t>
            </a:r>
          </a:p>
        </p:txBody>
      </p:sp>
      <p:grpSp>
        <p:nvGrpSpPr>
          <p:cNvPr id="8" name="Group 7">
            <a:extLst>
              <a:ext uri="{FF2B5EF4-FFF2-40B4-BE49-F238E27FC236}">
                <a16:creationId xmlns:a16="http://schemas.microsoft.com/office/drawing/2014/main" id="{7AF59CCC-239E-9F46-F6BC-489B919E0AA9}"/>
              </a:ext>
              <a:ext uri="{C183D7F6-B498-43B3-948B-1728B52AA6E4}">
                <adec:decorative xmlns:adec="http://schemas.microsoft.com/office/drawing/2017/decorative" val="1"/>
              </a:ext>
            </a:extLst>
          </p:cNvPr>
          <p:cNvGrpSpPr/>
          <p:nvPr/>
        </p:nvGrpSpPr>
        <p:grpSpPr>
          <a:xfrm>
            <a:off x="588962" y="2430903"/>
            <a:ext cx="11017821" cy="4004593"/>
            <a:chOff x="588962" y="1149177"/>
            <a:chExt cx="11017821" cy="5163488"/>
          </a:xfrm>
        </p:grpSpPr>
        <p:sp>
          <p:nvSpPr>
            <p:cNvPr id="9" name="Rectangle: Rounded Corners 6">
              <a:extLst>
                <a:ext uri="{FF2B5EF4-FFF2-40B4-BE49-F238E27FC236}">
                  <a16:creationId xmlns:a16="http://schemas.microsoft.com/office/drawing/2014/main" id="{CD7B5F85-70A6-5923-7006-B33EFB16DC6B}"/>
                </a:ext>
                <a:ext uri="{C183D7F6-B498-43B3-948B-1728B52AA6E4}">
                  <adec:decorative xmlns:adec="http://schemas.microsoft.com/office/drawing/2017/decorative" val="1"/>
                </a:ext>
              </a:extLst>
            </p:cNvPr>
            <p:cNvSpPr/>
            <p:nvPr/>
          </p:nvSpPr>
          <p:spPr bwMode="auto">
            <a:xfrm>
              <a:off x="588962" y="3940575"/>
              <a:ext cx="3556594" cy="2372090"/>
            </a:xfrm>
            <a:prstGeom prst="roundRect">
              <a:avLst>
                <a:gd name="adj" fmla="val 3949"/>
              </a:avLst>
            </a:prstGeom>
            <a:solidFill>
              <a:schemeClr val="bg1">
                <a:alpha val="73444"/>
              </a:schemeClr>
            </a:solidFill>
            <a:ln w="12700">
              <a:solidFill>
                <a:schemeClr val="bg1"/>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pitchFamily="34" charset="0"/>
                <a:cs typeface="Arial" panose="020B0604020202020204" pitchFamily="34" charset="0"/>
              </a:endParaRPr>
            </a:p>
          </p:txBody>
        </p:sp>
        <p:sp>
          <p:nvSpPr>
            <p:cNvPr id="11" name="Rectangle: Rounded Corners 6">
              <a:extLst>
                <a:ext uri="{FF2B5EF4-FFF2-40B4-BE49-F238E27FC236}">
                  <a16:creationId xmlns:a16="http://schemas.microsoft.com/office/drawing/2014/main" id="{96F673D5-490B-A827-F525-86D1E6D25C2B}"/>
                </a:ext>
                <a:ext uri="{C183D7F6-B498-43B3-948B-1728B52AA6E4}">
                  <adec:decorative xmlns:adec="http://schemas.microsoft.com/office/drawing/2017/decorative" val="1"/>
                </a:ext>
              </a:extLst>
            </p:cNvPr>
            <p:cNvSpPr/>
            <p:nvPr/>
          </p:nvSpPr>
          <p:spPr bwMode="auto">
            <a:xfrm>
              <a:off x="4319576" y="3940575"/>
              <a:ext cx="3556594" cy="2372090"/>
            </a:xfrm>
            <a:prstGeom prst="roundRect">
              <a:avLst>
                <a:gd name="adj" fmla="val 3949"/>
              </a:avLst>
            </a:prstGeom>
            <a:solidFill>
              <a:schemeClr val="bg1">
                <a:alpha val="73444"/>
              </a:schemeClr>
            </a:solidFill>
            <a:ln w="12700">
              <a:solidFill>
                <a:schemeClr val="bg1"/>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pitchFamily="34" charset="0"/>
                <a:cs typeface="Arial" panose="020B0604020202020204" pitchFamily="34" charset="0"/>
              </a:endParaRPr>
            </a:p>
          </p:txBody>
        </p:sp>
        <p:sp>
          <p:nvSpPr>
            <p:cNvPr id="13" name="Rectangle: Rounded Corners 6">
              <a:extLst>
                <a:ext uri="{FF2B5EF4-FFF2-40B4-BE49-F238E27FC236}">
                  <a16:creationId xmlns:a16="http://schemas.microsoft.com/office/drawing/2014/main" id="{93F40243-0C4B-517E-54A4-8EA156128577}"/>
                </a:ext>
                <a:ext uri="{C183D7F6-B498-43B3-948B-1728B52AA6E4}">
                  <adec:decorative xmlns:adec="http://schemas.microsoft.com/office/drawing/2017/decorative" val="1"/>
                </a:ext>
              </a:extLst>
            </p:cNvPr>
            <p:cNvSpPr/>
            <p:nvPr/>
          </p:nvSpPr>
          <p:spPr bwMode="auto">
            <a:xfrm>
              <a:off x="8050189" y="3940575"/>
              <a:ext cx="3556594" cy="2372090"/>
            </a:xfrm>
            <a:prstGeom prst="roundRect">
              <a:avLst>
                <a:gd name="adj" fmla="val 3949"/>
              </a:avLst>
            </a:prstGeom>
            <a:solidFill>
              <a:schemeClr val="bg1">
                <a:alpha val="73444"/>
              </a:schemeClr>
            </a:solidFill>
            <a:ln w="12700">
              <a:solidFill>
                <a:schemeClr val="bg1"/>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pitchFamily="34" charset="0"/>
                <a:cs typeface="Arial" panose="020B0604020202020204" pitchFamily="34" charset="0"/>
              </a:endParaRPr>
            </a:p>
          </p:txBody>
        </p:sp>
        <p:sp>
          <p:nvSpPr>
            <p:cNvPr id="15" name="Rectangle: Rounded Corners 6">
              <a:extLst>
                <a:ext uri="{FF2B5EF4-FFF2-40B4-BE49-F238E27FC236}">
                  <a16:creationId xmlns:a16="http://schemas.microsoft.com/office/drawing/2014/main" id="{7928E143-687B-04AD-A116-73273A150008}"/>
                </a:ext>
                <a:ext uri="{C183D7F6-B498-43B3-948B-1728B52AA6E4}">
                  <adec:decorative xmlns:adec="http://schemas.microsoft.com/office/drawing/2017/decorative" val="1"/>
                </a:ext>
              </a:extLst>
            </p:cNvPr>
            <p:cNvSpPr/>
            <p:nvPr/>
          </p:nvSpPr>
          <p:spPr bwMode="auto">
            <a:xfrm>
              <a:off x="588962" y="1149177"/>
              <a:ext cx="2603132" cy="2574524"/>
            </a:xfrm>
            <a:prstGeom prst="roundRect">
              <a:avLst>
                <a:gd name="adj" fmla="val 3949"/>
              </a:avLst>
            </a:prstGeom>
            <a:solidFill>
              <a:schemeClr val="bg1">
                <a:alpha val="73444"/>
              </a:schemeClr>
            </a:solidFill>
            <a:ln w="12700">
              <a:solidFill>
                <a:schemeClr val="bg1"/>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pitchFamily="34" charset="0"/>
                <a:cs typeface="Arial" panose="020B0604020202020204" pitchFamily="34" charset="0"/>
              </a:endParaRPr>
            </a:p>
          </p:txBody>
        </p:sp>
        <p:sp>
          <p:nvSpPr>
            <p:cNvPr id="18" name="Rectangle: Rounded Corners 6">
              <a:extLst>
                <a:ext uri="{FF2B5EF4-FFF2-40B4-BE49-F238E27FC236}">
                  <a16:creationId xmlns:a16="http://schemas.microsoft.com/office/drawing/2014/main" id="{F6967D0A-E85D-A0D0-0E5C-54E5DC85BCCB}"/>
                </a:ext>
                <a:ext uri="{C183D7F6-B498-43B3-948B-1728B52AA6E4}">
                  <adec:decorative xmlns:adec="http://schemas.microsoft.com/office/drawing/2017/decorative" val="1"/>
                </a:ext>
              </a:extLst>
            </p:cNvPr>
            <p:cNvSpPr/>
            <p:nvPr/>
          </p:nvSpPr>
          <p:spPr bwMode="auto">
            <a:xfrm>
              <a:off x="3393858" y="1149177"/>
              <a:ext cx="2603132" cy="2574524"/>
            </a:xfrm>
            <a:prstGeom prst="roundRect">
              <a:avLst>
                <a:gd name="adj" fmla="val 3949"/>
              </a:avLst>
            </a:prstGeom>
            <a:solidFill>
              <a:schemeClr val="bg1">
                <a:alpha val="73444"/>
              </a:schemeClr>
            </a:solidFill>
            <a:ln w="12700">
              <a:solidFill>
                <a:schemeClr val="bg1"/>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pitchFamily="34" charset="0"/>
                <a:cs typeface="Arial" panose="020B0604020202020204" pitchFamily="34" charset="0"/>
              </a:endParaRPr>
            </a:p>
          </p:txBody>
        </p:sp>
        <p:sp>
          <p:nvSpPr>
            <p:cNvPr id="21" name="Rectangle: Rounded Corners 6">
              <a:extLst>
                <a:ext uri="{FF2B5EF4-FFF2-40B4-BE49-F238E27FC236}">
                  <a16:creationId xmlns:a16="http://schemas.microsoft.com/office/drawing/2014/main" id="{DAE8928B-E304-1A6B-40FF-A26278217F47}"/>
                </a:ext>
                <a:ext uri="{C183D7F6-B498-43B3-948B-1728B52AA6E4}">
                  <adec:decorative xmlns:adec="http://schemas.microsoft.com/office/drawing/2017/decorative" val="1"/>
                </a:ext>
              </a:extLst>
            </p:cNvPr>
            <p:cNvSpPr/>
            <p:nvPr/>
          </p:nvSpPr>
          <p:spPr bwMode="auto">
            <a:xfrm>
              <a:off x="6198755" y="1149177"/>
              <a:ext cx="2603132" cy="2574524"/>
            </a:xfrm>
            <a:prstGeom prst="roundRect">
              <a:avLst>
                <a:gd name="adj" fmla="val 3949"/>
              </a:avLst>
            </a:prstGeom>
            <a:solidFill>
              <a:schemeClr val="bg1">
                <a:alpha val="73444"/>
              </a:schemeClr>
            </a:solidFill>
            <a:ln w="12700">
              <a:solidFill>
                <a:schemeClr val="bg1"/>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pitchFamily="34" charset="0"/>
                <a:cs typeface="Arial" panose="020B0604020202020204" pitchFamily="34" charset="0"/>
              </a:endParaRPr>
            </a:p>
          </p:txBody>
        </p:sp>
        <p:sp>
          <p:nvSpPr>
            <p:cNvPr id="22" name="Rectangle: Rounded Corners 6">
              <a:extLst>
                <a:ext uri="{FF2B5EF4-FFF2-40B4-BE49-F238E27FC236}">
                  <a16:creationId xmlns:a16="http://schemas.microsoft.com/office/drawing/2014/main" id="{7978D178-AF66-73AB-A1D0-D216B9CDDAFF}"/>
                </a:ext>
                <a:ext uri="{C183D7F6-B498-43B3-948B-1728B52AA6E4}">
                  <adec:decorative xmlns:adec="http://schemas.microsoft.com/office/drawing/2017/decorative" val="1"/>
                </a:ext>
              </a:extLst>
            </p:cNvPr>
            <p:cNvSpPr>
              <a:spLocks/>
            </p:cNvSpPr>
            <p:nvPr/>
          </p:nvSpPr>
          <p:spPr bwMode="auto">
            <a:xfrm>
              <a:off x="9003651" y="1149177"/>
              <a:ext cx="2603132" cy="2574524"/>
            </a:xfrm>
            <a:prstGeom prst="roundRect">
              <a:avLst>
                <a:gd name="adj" fmla="val 3949"/>
              </a:avLst>
            </a:prstGeom>
            <a:solidFill>
              <a:schemeClr val="bg1">
                <a:alpha val="73444"/>
              </a:schemeClr>
            </a:solidFill>
            <a:ln w="12700">
              <a:solidFill>
                <a:schemeClr val="bg1"/>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pitchFamily="34" charset="0"/>
                <a:cs typeface="Arial" panose="020B0604020202020204" pitchFamily="34" charset="0"/>
              </a:endParaRPr>
            </a:p>
          </p:txBody>
        </p:sp>
      </p:grpSp>
      <p:sp>
        <p:nvSpPr>
          <p:cNvPr id="23" name="Rectangle: Rounded Corners 22">
            <a:hlinkClick r:id="rId3" action="ppaction://hlinksldjump"/>
            <a:extLst>
              <a:ext uri="{FF2B5EF4-FFF2-40B4-BE49-F238E27FC236}">
                <a16:creationId xmlns:a16="http://schemas.microsoft.com/office/drawing/2014/main" id="{78215AFD-49C1-9CE2-5484-98E39DCC9441}"/>
              </a:ext>
            </a:extLst>
          </p:cNvPr>
          <p:cNvSpPr>
            <a:spLocks/>
          </p:cNvSpPr>
          <p:nvPr/>
        </p:nvSpPr>
        <p:spPr bwMode="auto">
          <a:xfrm>
            <a:off x="689545" y="2515152"/>
            <a:ext cx="2401966" cy="306467"/>
          </a:xfrm>
          <a:prstGeom prst="roundRect">
            <a:avLst/>
          </a:prstGeom>
          <a:gradFill flip="none" rotWithShape="1">
            <a:gsLst>
              <a:gs pos="0">
                <a:srgbClr val="0F6CBD"/>
              </a:gs>
              <a:gs pos="100000">
                <a:srgbClr val="9F51DE"/>
              </a:gs>
            </a:gsLst>
            <a:lin ang="0" scaled="1"/>
            <a:tileRect/>
          </a:gradFill>
          <a:ln w="9525" cap="flat" cmpd="sng" algn="ctr">
            <a:noFill/>
            <a:prstDash val="solid"/>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Executive</a:t>
            </a:r>
          </a:p>
        </p:txBody>
      </p:sp>
      <p:sp>
        <p:nvSpPr>
          <p:cNvPr id="24" name="TextBox 23">
            <a:extLst>
              <a:ext uri="{FF2B5EF4-FFF2-40B4-BE49-F238E27FC236}">
                <a16:creationId xmlns:a16="http://schemas.microsoft.com/office/drawing/2014/main" id="{29704488-F5C2-94D2-8C75-33BE42BF9001}"/>
              </a:ext>
            </a:extLst>
          </p:cNvPr>
          <p:cNvSpPr txBox="1"/>
          <p:nvPr/>
        </p:nvSpPr>
        <p:spPr>
          <a:xfrm>
            <a:off x="689545" y="2977538"/>
            <a:ext cx="2401966" cy="134395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CEO</a:t>
            </a:r>
            <a:b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CIO</a:t>
            </a:r>
            <a:b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CMO</a:t>
            </a:r>
            <a:b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GM</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President</a:t>
            </a:r>
            <a:b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Sr Manager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Team Leader</a:t>
            </a:r>
          </a:p>
        </p:txBody>
      </p:sp>
      <p:sp>
        <p:nvSpPr>
          <p:cNvPr id="25" name="Rectangle: Rounded Corners 24">
            <a:hlinkClick r:id="rId4" action="ppaction://hlinksldjump"/>
            <a:extLst>
              <a:ext uri="{FF2B5EF4-FFF2-40B4-BE49-F238E27FC236}">
                <a16:creationId xmlns:a16="http://schemas.microsoft.com/office/drawing/2014/main" id="{5395708C-7451-7A5A-6F5D-B222C2799B93}"/>
              </a:ext>
            </a:extLst>
          </p:cNvPr>
          <p:cNvSpPr>
            <a:spLocks/>
          </p:cNvSpPr>
          <p:nvPr/>
        </p:nvSpPr>
        <p:spPr bwMode="auto">
          <a:xfrm>
            <a:off x="3494441" y="2515152"/>
            <a:ext cx="2401966" cy="306467"/>
          </a:xfrm>
          <a:prstGeom prst="roundRect">
            <a:avLst/>
          </a:prstGeom>
          <a:gradFill flip="none" rotWithShape="1">
            <a:gsLst>
              <a:gs pos="0">
                <a:srgbClr val="0F6CBD"/>
              </a:gs>
              <a:gs pos="100000">
                <a:srgbClr val="9F51DE"/>
              </a:gs>
            </a:gsLst>
            <a:lin ang="0" scaled="1"/>
            <a:tileRect/>
          </a:gradFill>
          <a:ln w="9525" cap="flat" cmpd="sng" algn="ctr">
            <a:noFill/>
            <a:prstDash val="solid"/>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HR</a:t>
            </a:r>
          </a:p>
        </p:txBody>
      </p:sp>
      <p:sp>
        <p:nvSpPr>
          <p:cNvPr id="26" name="TextBox 25">
            <a:extLst>
              <a:ext uri="{FF2B5EF4-FFF2-40B4-BE49-F238E27FC236}">
                <a16:creationId xmlns:a16="http://schemas.microsoft.com/office/drawing/2014/main" id="{14540DA7-E183-F124-985D-308E83BB27F5}"/>
              </a:ext>
            </a:extLst>
          </p:cNvPr>
          <p:cNvSpPr txBox="1"/>
          <p:nvPr/>
        </p:nvSpPr>
        <p:spPr>
          <a:xfrm>
            <a:off x="3494441" y="2977538"/>
            <a:ext cx="2401966" cy="118494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Employment Specialist</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HR Assistant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Recruiter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Labor Relations </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Payroll Specialist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Learning Lead</a:t>
            </a:r>
          </a:p>
        </p:txBody>
      </p:sp>
      <p:sp>
        <p:nvSpPr>
          <p:cNvPr id="27" name="Rectangle: Rounded Corners 26">
            <a:hlinkClick r:id="rId5" action="ppaction://hlinksldjump"/>
            <a:extLst>
              <a:ext uri="{FF2B5EF4-FFF2-40B4-BE49-F238E27FC236}">
                <a16:creationId xmlns:a16="http://schemas.microsoft.com/office/drawing/2014/main" id="{8AC92531-9003-ABF7-CEE8-21E92F4E541A}"/>
              </a:ext>
            </a:extLst>
          </p:cNvPr>
          <p:cNvSpPr>
            <a:spLocks/>
          </p:cNvSpPr>
          <p:nvPr/>
        </p:nvSpPr>
        <p:spPr bwMode="auto">
          <a:xfrm>
            <a:off x="6299337" y="2515152"/>
            <a:ext cx="2401966" cy="306467"/>
          </a:xfrm>
          <a:prstGeom prst="roundRect">
            <a:avLst/>
          </a:prstGeom>
          <a:gradFill flip="none" rotWithShape="1">
            <a:gsLst>
              <a:gs pos="0">
                <a:srgbClr val="0F6CBD"/>
              </a:gs>
              <a:gs pos="100000">
                <a:srgbClr val="9F51DE"/>
              </a:gs>
            </a:gsLst>
            <a:lin ang="0" scaled="1"/>
            <a:tileRect/>
          </a:gradFill>
          <a:ln w="9525" cap="flat" cmpd="sng" algn="ctr">
            <a:noFill/>
            <a:prstDash val="solid"/>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Operations</a:t>
            </a:r>
          </a:p>
        </p:txBody>
      </p:sp>
      <p:sp>
        <p:nvSpPr>
          <p:cNvPr id="28" name="TextBox 27">
            <a:extLst>
              <a:ext uri="{FF2B5EF4-FFF2-40B4-BE49-F238E27FC236}">
                <a16:creationId xmlns:a16="http://schemas.microsoft.com/office/drawing/2014/main" id="{04901C96-6479-C112-0FDD-BFCA66D26E9C}"/>
              </a:ext>
            </a:extLst>
          </p:cNvPr>
          <p:cNvSpPr txBox="1"/>
          <p:nvPr/>
        </p:nvSpPr>
        <p:spPr>
          <a:xfrm>
            <a:off x="6299337" y="2977538"/>
            <a:ext cx="2401966" cy="60529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Operations Analyst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Operations Manager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Quality Control Lead</a:t>
            </a:r>
          </a:p>
        </p:txBody>
      </p:sp>
      <p:sp>
        <p:nvSpPr>
          <p:cNvPr id="29" name="Rectangle: Rounded Corners 28">
            <a:hlinkClick r:id="" action="ppaction://noaction"/>
            <a:extLst>
              <a:ext uri="{FF2B5EF4-FFF2-40B4-BE49-F238E27FC236}">
                <a16:creationId xmlns:a16="http://schemas.microsoft.com/office/drawing/2014/main" id="{D63CF046-B610-C34E-7FAE-BB2946CB8DF7}"/>
              </a:ext>
            </a:extLst>
          </p:cNvPr>
          <p:cNvSpPr>
            <a:spLocks/>
          </p:cNvSpPr>
          <p:nvPr/>
        </p:nvSpPr>
        <p:spPr bwMode="auto">
          <a:xfrm>
            <a:off x="9104234" y="2515152"/>
            <a:ext cx="2401966" cy="306467"/>
          </a:xfrm>
          <a:prstGeom prst="roundRect">
            <a:avLst/>
          </a:prstGeom>
          <a:gradFill flip="none" rotWithShape="1">
            <a:gsLst>
              <a:gs pos="0">
                <a:srgbClr val="0F6CBD"/>
              </a:gs>
              <a:gs pos="100000">
                <a:srgbClr val="9F51DE"/>
              </a:gs>
            </a:gsLst>
            <a:lin ang="0" scaled="1"/>
            <a:tileRect/>
          </a:gradFill>
          <a:ln w="9525" cap="flat" cmpd="sng" algn="ctr">
            <a:noFill/>
            <a:prstDash val="solid"/>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Sales</a:t>
            </a:r>
          </a:p>
        </p:txBody>
      </p:sp>
      <p:sp>
        <p:nvSpPr>
          <p:cNvPr id="30" name="TextBox 29">
            <a:extLst>
              <a:ext uri="{FF2B5EF4-FFF2-40B4-BE49-F238E27FC236}">
                <a16:creationId xmlns:a16="http://schemas.microsoft.com/office/drawing/2014/main" id="{DE9AA67C-D712-7393-D16F-AAE14CACCC2F}"/>
              </a:ext>
            </a:extLst>
          </p:cNvPr>
          <p:cNvSpPr txBox="1"/>
          <p:nvPr/>
        </p:nvSpPr>
        <p:spPr>
          <a:xfrm>
            <a:off x="9104234" y="2977538"/>
            <a:ext cx="2401966" cy="123623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Account Executive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Quality analyst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Onboarding Specialist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Sales Associate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Sales Engineer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Sales Representative</a:t>
            </a:r>
          </a:p>
        </p:txBody>
      </p:sp>
      <p:sp>
        <p:nvSpPr>
          <p:cNvPr id="31" name="Rectangle: Rounded Corners 30">
            <a:hlinkClick r:id="" action="ppaction://noaction"/>
            <a:extLst>
              <a:ext uri="{FF2B5EF4-FFF2-40B4-BE49-F238E27FC236}">
                <a16:creationId xmlns:a16="http://schemas.microsoft.com/office/drawing/2014/main" id="{67B61D92-81EC-F897-46DF-48F476F3571F}"/>
              </a:ext>
            </a:extLst>
          </p:cNvPr>
          <p:cNvSpPr>
            <a:spLocks/>
          </p:cNvSpPr>
          <p:nvPr/>
        </p:nvSpPr>
        <p:spPr bwMode="auto">
          <a:xfrm>
            <a:off x="693011" y="4657014"/>
            <a:ext cx="3348496" cy="306467"/>
          </a:xfrm>
          <a:prstGeom prst="roundRect">
            <a:avLst/>
          </a:prstGeom>
          <a:gradFill flip="none" rotWithShape="1">
            <a:gsLst>
              <a:gs pos="0">
                <a:srgbClr val="0F6CBD"/>
              </a:gs>
              <a:gs pos="100000">
                <a:srgbClr val="9F51DE"/>
              </a:gs>
            </a:gsLst>
            <a:lin ang="0" scaled="1"/>
            <a:tileRect/>
          </a:gradFill>
          <a:ln w="9525" cap="flat" cmpd="sng" algn="ctr">
            <a:noFill/>
            <a:prstDash val="solid"/>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Marketing</a:t>
            </a:r>
          </a:p>
        </p:txBody>
      </p:sp>
      <p:sp>
        <p:nvSpPr>
          <p:cNvPr id="32" name="TextBox 31">
            <a:extLst>
              <a:ext uri="{FF2B5EF4-FFF2-40B4-BE49-F238E27FC236}">
                <a16:creationId xmlns:a16="http://schemas.microsoft.com/office/drawing/2014/main" id="{18219B31-F32C-113A-1AE9-E64B10FF2060}"/>
              </a:ext>
            </a:extLst>
          </p:cNvPr>
          <p:cNvSpPr txBox="1"/>
          <p:nvPr/>
        </p:nvSpPr>
        <p:spPr>
          <a:xfrm>
            <a:off x="693011" y="5119400"/>
            <a:ext cx="3348496" cy="123623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Brand Manager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Content Strategist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Creative Director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Graphic Designer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Market Researcher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Product Marketing Manager</a:t>
            </a:r>
          </a:p>
        </p:txBody>
      </p:sp>
      <p:sp>
        <p:nvSpPr>
          <p:cNvPr id="33" name="Rectangle: Rounded Corners 32">
            <a:hlinkClick r:id="" action="ppaction://noaction"/>
            <a:extLst>
              <a:ext uri="{FF2B5EF4-FFF2-40B4-BE49-F238E27FC236}">
                <a16:creationId xmlns:a16="http://schemas.microsoft.com/office/drawing/2014/main" id="{CA415FBF-1959-4DED-30AE-57CF35414493}"/>
              </a:ext>
            </a:extLst>
          </p:cNvPr>
          <p:cNvSpPr>
            <a:spLocks/>
          </p:cNvSpPr>
          <p:nvPr/>
        </p:nvSpPr>
        <p:spPr bwMode="auto">
          <a:xfrm>
            <a:off x="4423625" y="4657014"/>
            <a:ext cx="3348496" cy="306467"/>
          </a:xfrm>
          <a:prstGeom prst="roundRect">
            <a:avLst/>
          </a:prstGeom>
          <a:gradFill flip="none" rotWithShape="1">
            <a:gsLst>
              <a:gs pos="0">
                <a:srgbClr val="0F6CBD"/>
              </a:gs>
              <a:gs pos="100000">
                <a:srgbClr val="9F51DE"/>
              </a:gs>
            </a:gsLst>
            <a:lin ang="0" scaled="1"/>
            <a:tileRect/>
          </a:gradFill>
          <a:ln w="9525" cap="flat" cmpd="sng" algn="ctr">
            <a:noFill/>
            <a:prstDash val="solid"/>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Finance</a:t>
            </a:r>
          </a:p>
        </p:txBody>
      </p:sp>
      <p:sp>
        <p:nvSpPr>
          <p:cNvPr id="34" name="TextBox 33">
            <a:extLst>
              <a:ext uri="{FF2B5EF4-FFF2-40B4-BE49-F238E27FC236}">
                <a16:creationId xmlns:a16="http://schemas.microsoft.com/office/drawing/2014/main" id="{92DDAEB4-7771-973A-D233-AD9EBE90FA69}"/>
              </a:ext>
            </a:extLst>
          </p:cNvPr>
          <p:cNvSpPr txBox="1"/>
          <p:nvPr/>
        </p:nvSpPr>
        <p:spPr>
          <a:xfrm>
            <a:off x="4423625" y="5119400"/>
            <a:ext cx="3348496" cy="118494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Accountant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Financial Analyst</a:t>
            </a:r>
            <a:b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Finance Manager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Investment Manager</a:t>
            </a:r>
            <a:b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Financial Advisor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Risk Specialist</a:t>
            </a:r>
          </a:p>
        </p:txBody>
      </p:sp>
      <p:sp>
        <p:nvSpPr>
          <p:cNvPr id="35" name="Rectangle: Rounded Corners 34">
            <a:hlinkClick r:id="" action="ppaction://noaction"/>
            <a:extLst>
              <a:ext uri="{FF2B5EF4-FFF2-40B4-BE49-F238E27FC236}">
                <a16:creationId xmlns:a16="http://schemas.microsoft.com/office/drawing/2014/main" id="{A582ECF6-243A-F24E-669D-8F2BAD2A77B2}"/>
              </a:ext>
            </a:extLst>
          </p:cNvPr>
          <p:cNvSpPr>
            <a:spLocks/>
          </p:cNvSpPr>
          <p:nvPr/>
        </p:nvSpPr>
        <p:spPr bwMode="auto">
          <a:xfrm>
            <a:off x="8157704" y="4657014"/>
            <a:ext cx="3348496" cy="306467"/>
          </a:xfrm>
          <a:prstGeom prst="roundRect">
            <a:avLst/>
          </a:prstGeom>
          <a:gradFill flip="none" rotWithShape="1">
            <a:gsLst>
              <a:gs pos="0">
                <a:srgbClr val="0F6CBD"/>
              </a:gs>
              <a:gs pos="100000">
                <a:srgbClr val="9F51DE"/>
              </a:gs>
            </a:gsLst>
            <a:lin ang="0" scaled="1"/>
            <a:tileRect/>
          </a:gradFill>
          <a:ln w="9525" cap="flat" cmpd="sng" algn="ctr">
            <a:noFill/>
            <a:prstDash val="solid"/>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IT</a:t>
            </a:r>
          </a:p>
        </p:txBody>
      </p:sp>
      <p:sp>
        <p:nvSpPr>
          <p:cNvPr id="36" name="TextBox 35">
            <a:extLst>
              <a:ext uri="{FF2B5EF4-FFF2-40B4-BE49-F238E27FC236}">
                <a16:creationId xmlns:a16="http://schemas.microsoft.com/office/drawing/2014/main" id="{C0C39706-7AD3-1FB6-F70A-48C252403F41}"/>
              </a:ext>
            </a:extLst>
          </p:cNvPr>
          <p:cNvSpPr txBox="1"/>
          <p:nvPr/>
        </p:nvSpPr>
        <p:spPr>
          <a:xfrm>
            <a:off x="8157704" y="5119400"/>
            <a:ext cx="3348496" cy="123623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Cybersecurity Analyst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Help desk Support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Hardware Technician</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IT Project Manager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Network Administrator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Software Developer</a:t>
            </a:r>
          </a:p>
        </p:txBody>
      </p:sp>
    </p:spTree>
    <p:extLst>
      <p:ext uri="{BB962C8B-B14F-4D97-AF65-F5344CB8AC3E}">
        <p14:creationId xmlns:p14="http://schemas.microsoft.com/office/powerpoint/2010/main" val="366977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BCAAEB4-5B7C-80DD-60E2-4FC27DA77139}"/>
              </a:ext>
            </a:extLst>
          </p:cNvPr>
          <p:cNvSpPr/>
          <p:nvPr/>
        </p:nvSpPr>
        <p:spPr bwMode="auto">
          <a:xfrm>
            <a:off x="20908" y="331466"/>
            <a:ext cx="6460990" cy="6195067"/>
          </a:xfrm>
          <a:prstGeom prst="ellipse">
            <a:avLst/>
          </a:prstGeom>
          <a:noFill/>
          <a:ln w="5080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4BBEB0FE-2388-B4C0-AA08-EE7052C7F80C}"/>
              </a:ext>
            </a:extLst>
          </p:cNvPr>
          <p:cNvSpPr/>
          <p:nvPr/>
        </p:nvSpPr>
        <p:spPr bwMode="auto">
          <a:xfrm>
            <a:off x="-25072" y="-1"/>
            <a:ext cx="4356100" cy="6858000"/>
          </a:xfrm>
          <a:prstGeom prst="rect">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C6E1ADE5-4D59-6193-87C4-F806AA3A12A8}"/>
              </a:ext>
            </a:extLst>
          </p:cNvPr>
          <p:cNvSpPr>
            <a:spLocks noGrp="1"/>
          </p:cNvSpPr>
          <p:nvPr>
            <p:ph type="title" idx="4294967295"/>
          </p:nvPr>
        </p:nvSpPr>
        <p:spPr>
          <a:xfrm>
            <a:off x="305374" y="1112165"/>
            <a:ext cx="3181350" cy="576262"/>
          </a:xfrm>
        </p:spPr>
        <p:txBody>
          <a:bodyPr>
            <a:normAutofit fontScale="90000"/>
          </a:bodyPr>
          <a:lstStyle/>
          <a:p>
            <a:r>
              <a:rPr lang="en-US" sz="3200" dirty="0">
                <a:solidFill>
                  <a:schemeClr val="bg2">
                    <a:lumMod val="25000"/>
                  </a:schemeClr>
                </a:solidFill>
                <a:latin typeface="Arial" panose="020B0604020202020204" pitchFamily="34" charset="0"/>
                <a:cs typeface="Arial" panose="020B0604020202020204" pitchFamily="34" charset="0"/>
              </a:rPr>
              <a:t>Messaging framework</a:t>
            </a:r>
          </a:p>
        </p:txBody>
      </p:sp>
      <p:sp>
        <p:nvSpPr>
          <p:cNvPr id="15" name="TextBox 14">
            <a:extLst>
              <a:ext uri="{FF2B5EF4-FFF2-40B4-BE49-F238E27FC236}">
                <a16:creationId xmlns:a16="http://schemas.microsoft.com/office/drawing/2014/main" id="{9FC5466C-0AAB-800C-D929-9D3FD940657F}"/>
              </a:ext>
            </a:extLst>
          </p:cNvPr>
          <p:cNvSpPr txBox="1"/>
          <p:nvPr/>
        </p:nvSpPr>
        <p:spPr>
          <a:xfrm>
            <a:off x="6481898" y="5152452"/>
            <a:ext cx="4048372" cy="693876"/>
          </a:xfrm>
          <a:prstGeom prst="rect">
            <a:avLst/>
          </a:prstGeom>
          <a:noFill/>
        </p:spPr>
        <p:txBody>
          <a:bodyPr wrap="square" lIns="0" tIns="0" rIns="0" bIns="0" anchor="ctr" anchorCtr="0">
            <a:noAutofit/>
          </a:bodyPr>
          <a:lstStyle/>
          <a:p>
            <a:r>
              <a:rPr lang="en-US" b="1" dirty="0">
                <a:solidFill>
                  <a:schemeClr val="bg2">
                    <a:lumMod val="25000"/>
                  </a:schemeClr>
                </a:solidFill>
                <a:latin typeface="Arial" panose="020B0604020202020204" pitchFamily="34" charset="0"/>
                <a:ea typeface="Calibri"/>
                <a:cs typeface="Arial" panose="020B0604020202020204" pitchFamily="34" charset="0"/>
              </a:rPr>
              <a:t>Count on responsible, secure AI from a partner you trust</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71" name="Oval 70">
            <a:extLst>
              <a:ext uri="{FF2B5EF4-FFF2-40B4-BE49-F238E27FC236}">
                <a16:creationId xmlns:a16="http://schemas.microsoft.com/office/drawing/2014/main" id="{0224285E-A808-C326-1FCF-B96B26500B49}"/>
              </a:ext>
            </a:extLst>
          </p:cNvPr>
          <p:cNvSpPr/>
          <p:nvPr/>
        </p:nvSpPr>
        <p:spPr bwMode="auto">
          <a:xfrm>
            <a:off x="5185279" y="832732"/>
            <a:ext cx="855695" cy="855695"/>
          </a:xfrm>
          <a:prstGeom prst="ellipse">
            <a:avLst/>
          </a:prstGeom>
          <a:solidFill>
            <a:schemeClr val="bg1"/>
          </a:soli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72" name="Oval 71">
            <a:extLst>
              <a:ext uri="{FF2B5EF4-FFF2-40B4-BE49-F238E27FC236}">
                <a16:creationId xmlns:a16="http://schemas.microsoft.com/office/drawing/2014/main" id="{7F3E7AA7-5579-8B69-FB38-BC797B79FAC5}"/>
              </a:ext>
            </a:extLst>
          </p:cNvPr>
          <p:cNvSpPr/>
          <p:nvPr/>
        </p:nvSpPr>
        <p:spPr bwMode="auto">
          <a:xfrm>
            <a:off x="5950661" y="2757325"/>
            <a:ext cx="855695" cy="855695"/>
          </a:xfrm>
          <a:prstGeom prst="ellipse">
            <a:avLst/>
          </a:prstGeom>
          <a:solidFill>
            <a:schemeClr val="bg1"/>
          </a:soli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79" name="TextBox 78">
            <a:extLst>
              <a:ext uri="{FF2B5EF4-FFF2-40B4-BE49-F238E27FC236}">
                <a16:creationId xmlns:a16="http://schemas.microsoft.com/office/drawing/2014/main" id="{2192A09D-F9C8-6D51-F520-A16C9D246F65}"/>
              </a:ext>
            </a:extLst>
          </p:cNvPr>
          <p:cNvSpPr txBox="1"/>
          <p:nvPr/>
        </p:nvSpPr>
        <p:spPr>
          <a:xfrm>
            <a:off x="6344401" y="876098"/>
            <a:ext cx="4185869" cy="680624"/>
          </a:xfrm>
          <a:prstGeom prst="rect">
            <a:avLst/>
          </a:prstGeom>
          <a:noFill/>
        </p:spPr>
        <p:txBody>
          <a:bodyPr wrap="square" lIns="0" tIns="0" rIns="0" bIns="0" anchor="ctr" anchorCtr="0">
            <a:noAutofit/>
          </a:bodyPr>
          <a:lstStyle/>
          <a:p>
            <a:r>
              <a:rPr lang="en-US" b="1" dirty="0">
                <a:solidFill>
                  <a:schemeClr val="bg2">
                    <a:lumMod val="25000"/>
                  </a:schemeClr>
                </a:solidFill>
                <a:latin typeface="Arial" panose="020B0604020202020204" pitchFamily="34" charset="0"/>
                <a:ea typeface="Calibri"/>
                <a:cs typeface="Arial" panose="020B0604020202020204" pitchFamily="34" charset="0"/>
              </a:rPr>
              <a:t>Amplify human creativity </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7D87ED4-93E4-6B17-8701-462D873D32F6}"/>
              </a:ext>
            </a:extLst>
          </p:cNvPr>
          <p:cNvSpPr txBox="1"/>
          <p:nvPr/>
        </p:nvSpPr>
        <p:spPr>
          <a:xfrm>
            <a:off x="462846" y="2299326"/>
            <a:ext cx="3403158" cy="3877985"/>
          </a:xfrm>
          <a:prstGeom prst="rect">
            <a:avLst/>
          </a:prstGeom>
          <a:noFill/>
        </p:spPr>
        <p:txBody>
          <a:bodyPr wrap="square" lIns="0" tIns="0" rIns="0" bIns="0" rtlCol="0" anchor="t">
            <a:spAutoFit/>
          </a:bodyPr>
          <a:lstStyle/>
          <a:p>
            <a:pPr marL="0" marR="0">
              <a:spcBef>
                <a:spcPts val="0"/>
              </a:spcBef>
              <a:spcAft>
                <a:spcPts val="0"/>
              </a:spcAft>
            </a:pPr>
            <a:r>
              <a:rPr lang="en-US"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Microsoft 365 </a:t>
            </a:r>
            <a:r>
              <a:rPr lang="en-US" sz="18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increases productivity</a:t>
            </a:r>
            <a:r>
              <a:rPr lang="en-US"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and </a:t>
            </a:r>
            <a:r>
              <a:rPr lang="en-US" sz="18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helps you rediscover joy in your work</a:t>
            </a:r>
            <a:r>
              <a:rPr lang="en-US"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fontAlgn="base">
              <a:spcBef>
                <a:spcPts val="0"/>
              </a:spcBef>
              <a:spcAft>
                <a:spcPts val="0"/>
              </a:spcAft>
            </a:pPr>
            <a:r>
              <a:rPr lang="en-US" sz="1800" b="1" spc="-5"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For users this means:</a:t>
            </a:r>
            <a:r>
              <a:rPr lang="en-US" sz="1800" spc="-5"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People feel more </a:t>
            </a:r>
            <a:r>
              <a:rPr lang="en-US" sz="1800" spc="-5" dirty="0" err="1">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energised</a:t>
            </a:r>
            <a:r>
              <a:rPr lang="en-US" sz="1800" spc="-5"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and fulfilled, and we have more time to focus on what matters most.</a:t>
            </a:r>
            <a:endParaRPr lang="en-US"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fontAlgn="base">
              <a:spcBef>
                <a:spcPts val="0"/>
              </a:spcBef>
              <a:spcAft>
                <a:spcPts val="0"/>
              </a:spcAft>
            </a:pPr>
            <a:r>
              <a:rPr lang="en-US" sz="1800" spc="-5"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800" b="1" spc="-5"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For decision makers this means:</a:t>
            </a:r>
            <a:r>
              <a:rPr lang="en-US" sz="1800" spc="-5"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spc="-5" dirty="0" err="1">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Energised</a:t>
            </a:r>
            <a:r>
              <a:rPr lang="en-US" sz="1800" spc="-5"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employees, higher quality output, and stronger </a:t>
            </a:r>
            <a:r>
              <a:rPr lang="en-US" sz="1800" spc="-5" dirty="0" err="1">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organisational</a:t>
            </a:r>
            <a:r>
              <a:rPr lang="en-US" sz="1800" spc="-5"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performance. ​</a:t>
            </a:r>
            <a:endParaRPr lang="en-US" sz="18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176B3D8-A6B7-D762-C340-4BA272559B21}"/>
              </a:ext>
            </a:extLst>
          </p:cNvPr>
          <p:cNvSpPr txBox="1"/>
          <p:nvPr/>
        </p:nvSpPr>
        <p:spPr>
          <a:xfrm>
            <a:off x="7057425" y="2717966"/>
            <a:ext cx="4465466" cy="594485"/>
          </a:xfrm>
          <a:prstGeom prst="rect">
            <a:avLst/>
          </a:prstGeom>
          <a:noFill/>
        </p:spPr>
        <p:txBody>
          <a:bodyPr wrap="square" lIns="0" tIns="0" rIns="0" bIns="0" anchor="ctr" anchorCtr="0">
            <a:noAutofit/>
          </a:bodyPr>
          <a:lstStyle/>
          <a:p>
            <a:endParaRPr lang="en-US" b="1" dirty="0">
              <a:solidFill>
                <a:schemeClr val="bg2">
                  <a:lumMod val="25000"/>
                </a:schemeClr>
              </a:solidFill>
              <a:highlight>
                <a:srgbClr val="00FF00"/>
              </a:highlight>
              <a:latin typeface="Arial" panose="020B0604020202020204" pitchFamily="34" charset="0"/>
              <a:ea typeface="Calibri"/>
              <a:cs typeface="Arial" panose="020B0604020202020204" pitchFamily="34" charset="0"/>
            </a:endParaRPr>
          </a:p>
          <a:p>
            <a:r>
              <a:rPr lang="en-US" b="1" dirty="0">
                <a:solidFill>
                  <a:schemeClr val="bg2">
                    <a:lumMod val="25000"/>
                  </a:schemeClr>
                </a:solidFill>
                <a:latin typeface="Arial" panose="020B0604020202020204" pitchFamily="34" charset="0"/>
                <a:ea typeface="Calibri"/>
                <a:cs typeface="Arial" panose="020B0604020202020204" pitchFamily="34" charset="0"/>
              </a:rPr>
              <a:t>Harness a new wave of productivity</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675C2E1-1CF3-1D03-C41E-D77572927062}"/>
              </a:ext>
            </a:extLst>
          </p:cNvPr>
          <p:cNvSpPr/>
          <p:nvPr/>
        </p:nvSpPr>
        <p:spPr bwMode="auto">
          <a:xfrm>
            <a:off x="5240305" y="4895122"/>
            <a:ext cx="855695" cy="855695"/>
          </a:xfrm>
          <a:prstGeom prst="ellipse">
            <a:avLst/>
          </a:prstGeom>
          <a:solidFill>
            <a:schemeClr val="bg1"/>
          </a:soli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7" name="Graphic 18">
            <a:extLst>
              <a:ext uri="{FF2B5EF4-FFF2-40B4-BE49-F238E27FC236}">
                <a16:creationId xmlns:a16="http://schemas.microsoft.com/office/drawing/2014/main" id="{F308DB64-C5F7-CA64-0834-5F034D50C42E}"/>
              </a:ext>
            </a:extLst>
          </p:cNvPr>
          <p:cNvSpPr/>
          <p:nvPr/>
        </p:nvSpPr>
        <p:spPr>
          <a:xfrm>
            <a:off x="5422626" y="1031979"/>
            <a:ext cx="419100" cy="419132"/>
          </a:xfrm>
          <a:custGeom>
            <a:avLst/>
            <a:gdLst>
              <a:gd name="connsiteX0" fmla="*/ 268382 w 419100"/>
              <a:gd name="connsiteY0" fmla="*/ 122154 h 419132"/>
              <a:gd name="connsiteX1" fmla="*/ 263917 w 419100"/>
              <a:gd name="connsiteY1" fmla="*/ 117075 h 419132"/>
              <a:gd name="connsiteX2" fmla="*/ 242716 w 419100"/>
              <a:gd name="connsiteY2" fmla="*/ 103953 h 419132"/>
              <a:gd name="connsiteX3" fmla="*/ 216469 w 419100"/>
              <a:gd name="connsiteY3" fmla="*/ 95429 h 419132"/>
              <a:gd name="connsiteX4" fmla="*/ 211455 w 419100"/>
              <a:gd name="connsiteY4" fmla="*/ 91643 h 419132"/>
              <a:gd name="connsiteX5" fmla="*/ 209550 w 419100"/>
              <a:gd name="connsiteY5" fmla="*/ 85659 h 419132"/>
              <a:gd name="connsiteX6" fmla="*/ 211455 w 419100"/>
              <a:gd name="connsiteY6" fmla="*/ 79675 h 419132"/>
              <a:gd name="connsiteX7" fmla="*/ 216469 w 419100"/>
              <a:gd name="connsiteY7" fmla="*/ 75890 h 419132"/>
              <a:gd name="connsiteX8" fmla="*/ 242716 w 419100"/>
              <a:gd name="connsiteY8" fmla="*/ 67366 h 419132"/>
              <a:gd name="connsiteX9" fmla="*/ 263595 w 419100"/>
              <a:gd name="connsiteY9" fmla="*/ 54204 h 419132"/>
              <a:gd name="connsiteX10" fmla="*/ 276225 w 419100"/>
              <a:gd name="connsiteY10" fmla="*/ 33789 h 419132"/>
              <a:gd name="connsiteX11" fmla="*/ 276442 w 419100"/>
              <a:gd name="connsiteY11" fmla="*/ 33140 h 419132"/>
              <a:gd name="connsiteX12" fmla="*/ 284973 w 419100"/>
              <a:gd name="connsiteY12" fmla="*/ 6913 h 419132"/>
              <a:gd name="connsiteX13" fmla="*/ 288762 w 419100"/>
              <a:gd name="connsiteY13" fmla="*/ 1903 h 419132"/>
              <a:gd name="connsiteX14" fmla="*/ 294749 w 419100"/>
              <a:gd name="connsiteY14" fmla="*/ 0 h 419132"/>
              <a:gd name="connsiteX15" fmla="*/ 300739 w 419100"/>
              <a:gd name="connsiteY15" fmla="*/ 1903 h 419132"/>
              <a:gd name="connsiteX16" fmla="*/ 304528 w 419100"/>
              <a:gd name="connsiteY16" fmla="*/ 6913 h 419132"/>
              <a:gd name="connsiteX17" fmla="*/ 313058 w 419100"/>
              <a:gd name="connsiteY17" fmla="*/ 33140 h 419132"/>
              <a:gd name="connsiteX18" fmla="*/ 326132 w 419100"/>
              <a:gd name="connsiteY18" fmla="*/ 54300 h 419132"/>
              <a:gd name="connsiteX19" fmla="*/ 347310 w 419100"/>
              <a:gd name="connsiteY19" fmla="*/ 67366 h 419132"/>
              <a:gd name="connsiteX20" fmla="*/ 373557 w 419100"/>
              <a:gd name="connsiteY20" fmla="*/ 75890 h 419132"/>
              <a:gd name="connsiteX21" fmla="*/ 374081 w 419100"/>
              <a:gd name="connsiteY21" fmla="*/ 76021 h 419132"/>
              <a:gd name="connsiteX22" fmla="*/ 379095 w 419100"/>
              <a:gd name="connsiteY22" fmla="*/ 79807 h 419132"/>
              <a:gd name="connsiteX23" fmla="*/ 381000 w 419100"/>
              <a:gd name="connsiteY23" fmla="*/ 85791 h 419132"/>
              <a:gd name="connsiteX24" fmla="*/ 379095 w 419100"/>
              <a:gd name="connsiteY24" fmla="*/ 91775 h 419132"/>
              <a:gd name="connsiteX25" fmla="*/ 374081 w 419100"/>
              <a:gd name="connsiteY25" fmla="*/ 95560 h 419132"/>
              <a:gd name="connsiteX26" fmla="*/ 347834 w 419100"/>
              <a:gd name="connsiteY26" fmla="*/ 104084 h 419132"/>
              <a:gd name="connsiteX27" fmla="*/ 326658 w 419100"/>
              <a:gd name="connsiteY27" fmla="*/ 117150 h 419132"/>
              <a:gd name="connsiteX28" fmla="*/ 313582 w 419100"/>
              <a:gd name="connsiteY28" fmla="*/ 138310 h 419132"/>
              <a:gd name="connsiteX29" fmla="*/ 305051 w 419100"/>
              <a:gd name="connsiteY29" fmla="*/ 164537 h 419132"/>
              <a:gd name="connsiteX30" fmla="*/ 304800 w 419100"/>
              <a:gd name="connsiteY30" fmla="*/ 165181 h 419132"/>
              <a:gd name="connsiteX31" fmla="*/ 301264 w 419100"/>
              <a:gd name="connsiteY31" fmla="*/ 169547 h 419132"/>
              <a:gd name="connsiteX32" fmla="*/ 295275 w 419100"/>
              <a:gd name="connsiteY32" fmla="*/ 171450 h 419132"/>
              <a:gd name="connsiteX33" fmla="*/ 289286 w 419100"/>
              <a:gd name="connsiteY33" fmla="*/ 169547 h 419132"/>
              <a:gd name="connsiteX34" fmla="*/ 285499 w 419100"/>
              <a:gd name="connsiteY34" fmla="*/ 164537 h 419132"/>
              <a:gd name="connsiteX35" fmla="*/ 276968 w 419100"/>
              <a:gd name="connsiteY35" fmla="*/ 138310 h 419132"/>
              <a:gd name="connsiteX36" fmla="*/ 268382 w 419100"/>
              <a:gd name="connsiteY36" fmla="*/ 122154 h 419132"/>
              <a:gd name="connsiteX37" fmla="*/ 414964 w 419100"/>
              <a:gd name="connsiteY37" fmla="*/ 194561 h 419132"/>
              <a:gd name="connsiteX38" fmla="*/ 400383 w 419100"/>
              <a:gd name="connsiteY38" fmla="*/ 189826 h 419132"/>
              <a:gd name="connsiteX39" fmla="*/ 388618 w 419100"/>
              <a:gd name="connsiteY39" fmla="*/ 182567 h 419132"/>
              <a:gd name="connsiteX40" fmla="*/ 381354 w 419100"/>
              <a:gd name="connsiteY40" fmla="*/ 170811 h 419132"/>
              <a:gd name="connsiteX41" fmla="*/ 376615 w 419100"/>
              <a:gd name="connsiteY41" fmla="*/ 156241 h 419132"/>
              <a:gd name="connsiteX42" fmla="*/ 374510 w 419100"/>
              <a:gd name="connsiteY42" fmla="*/ 153457 h 419132"/>
              <a:gd name="connsiteX43" fmla="*/ 371184 w 419100"/>
              <a:gd name="connsiteY43" fmla="*/ 152400 h 419132"/>
              <a:gd name="connsiteX44" fmla="*/ 367856 w 419100"/>
              <a:gd name="connsiteY44" fmla="*/ 153457 h 419132"/>
              <a:gd name="connsiteX45" fmla="*/ 365752 w 419100"/>
              <a:gd name="connsiteY45" fmla="*/ 156241 h 419132"/>
              <a:gd name="connsiteX46" fmla="*/ 361013 w 419100"/>
              <a:gd name="connsiteY46" fmla="*/ 170811 h 419132"/>
              <a:gd name="connsiteX47" fmla="*/ 353875 w 419100"/>
              <a:gd name="connsiteY47" fmla="*/ 182513 h 419132"/>
              <a:gd name="connsiteX48" fmla="*/ 342275 w 419100"/>
              <a:gd name="connsiteY48" fmla="*/ 189826 h 419132"/>
              <a:gd name="connsiteX49" fmla="*/ 327694 w 419100"/>
              <a:gd name="connsiteY49" fmla="*/ 194561 h 419132"/>
              <a:gd name="connsiteX50" fmla="*/ 324907 w 419100"/>
              <a:gd name="connsiteY50" fmla="*/ 196665 h 419132"/>
              <a:gd name="connsiteX51" fmla="*/ 323850 w 419100"/>
              <a:gd name="connsiteY51" fmla="*/ 199989 h 419132"/>
              <a:gd name="connsiteX52" fmla="*/ 324907 w 419100"/>
              <a:gd name="connsiteY52" fmla="*/ 203313 h 419132"/>
              <a:gd name="connsiteX53" fmla="*/ 327694 w 419100"/>
              <a:gd name="connsiteY53" fmla="*/ 205416 h 419132"/>
              <a:gd name="connsiteX54" fmla="*/ 342275 w 419100"/>
              <a:gd name="connsiteY54" fmla="*/ 210152 h 419132"/>
              <a:gd name="connsiteX55" fmla="*/ 354054 w 419100"/>
              <a:gd name="connsiteY55" fmla="*/ 217442 h 419132"/>
              <a:gd name="connsiteX56" fmla="*/ 361304 w 419100"/>
              <a:gd name="connsiteY56" fmla="*/ 229238 h 419132"/>
              <a:gd name="connsiteX57" fmla="*/ 366044 w 419100"/>
              <a:gd name="connsiteY57" fmla="*/ 243810 h 419132"/>
              <a:gd name="connsiteX58" fmla="*/ 368149 w 419100"/>
              <a:gd name="connsiteY58" fmla="*/ 246593 h 419132"/>
              <a:gd name="connsiteX59" fmla="*/ 371475 w 419100"/>
              <a:gd name="connsiteY59" fmla="*/ 247650 h 419132"/>
              <a:gd name="connsiteX60" fmla="*/ 374801 w 419100"/>
              <a:gd name="connsiteY60" fmla="*/ 246593 h 419132"/>
              <a:gd name="connsiteX61" fmla="*/ 376906 w 419100"/>
              <a:gd name="connsiteY61" fmla="*/ 243810 h 419132"/>
              <a:gd name="connsiteX62" fmla="*/ 381646 w 419100"/>
              <a:gd name="connsiteY62" fmla="*/ 229238 h 419132"/>
              <a:gd name="connsiteX63" fmla="*/ 388910 w 419100"/>
              <a:gd name="connsiteY63" fmla="*/ 217482 h 419132"/>
              <a:gd name="connsiteX64" fmla="*/ 400675 w 419100"/>
              <a:gd name="connsiteY64" fmla="*/ 210224 h 419132"/>
              <a:gd name="connsiteX65" fmla="*/ 415256 w 419100"/>
              <a:gd name="connsiteY65" fmla="*/ 205489 h 419132"/>
              <a:gd name="connsiteX66" fmla="*/ 418043 w 419100"/>
              <a:gd name="connsiteY66" fmla="*/ 203385 h 419132"/>
              <a:gd name="connsiteX67" fmla="*/ 419100 w 419100"/>
              <a:gd name="connsiteY67" fmla="*/ 200061 h 419132"/>
              <a:gd name="connsiteX68" fmla="*/ 418043 w 419100"/>
              <a:gd name="connsiteY68" fmla="*/ 196737 h 419132"/>
              <a:gd name="connsiteX69" fmla="*/ 415256 w 419100"/>
              <a:gd name="connsiteY69" fmla="*/ 194634 h 419132"/>
              <a:gd name="connsiteX70" fmla="*/ 414964 w 419100"/>
              <a:gd name="connsiteY70" fmla="*/ 194561 h 419132"/>
              <a:gd name="connsiteX71" fmla="*/ 190500 w 419100"/>
              <a:gd name="connsiteY71" fmla="*/ 38100 h 419132"/>
              <a:gd name="connsiteX72" fmla="*/ 243057 w 419100"/>
              <a:gd name="connsiteY72" fmla="*/ 45442 h 419132"/>
              <a:gd name="connsiteX73" fmla="*/ 236030 w 419100"/>
              <a:gd name="connsiteY73" fmla="*/ 48750 h 419132"/>
              <a:gd name="connsiteX74" fmla="*/ 210503 w 419100"/>
              <a:gd name="connsiteY74" fmla="*/ 57132 h 419132"/>
              <a:gd name="connsiteX75" fmla="*/ 196767 w 419100"/>
              <a:gd name="connsiteY75" fmla="*/ 66794 h 419132"/>
              <a:gd name="connsiteX76" fmla="*/ 190500 w 419100"/>
              <a:gd name="connsiteY76" fmla="*/ 66675 h 419132"/>
              <a:gd name="connsiteX77" fmla="*/ 28575 w 419100"/>
              <a:gd name="connsiteY77" fmla="*/ 228600 h 419132"/>
              <a:gd name="connsiteX78" fmla="*/ 49016 w 419100"/>
              <a:gd name="connsiteY78" fmla="*/ 307419 h 419132"/>
              <a:gd name="connsiteX79" fmla="*/ 51886 w 419100"/>
              <a:gd name="connsiteY79" fmla="*/ 312557 h 419132"/>
              <a:gd name="connsiteX80" fmla="*/ 30689 w 419100"/>
              <a:gd name="connsiteY80" fmla="*/ 388456 h 419132"/>
              <a:gd name="connsiteX81" fmla="*/ 106633 w 419100"/>
              <a:gd name="connsiteY81" fmla="*/ 367269 h 419132"/>
              <a:gd name="connsiteX82" fmla="*/ 111768 w 419100"/>
              <a:gd name="connsiteY82" fmla="*/ 370132 h 419132"/>
              <a:gd name="connsiteX83" fmla="*/ 190500 w 419100"/>
              <a:gd name="connsiteY83" fmla="*/ 390525 h 419132"/>
              <a:gd name="connsiteX84" fmla="*/ 350029 w 419100"/>
              <a:gd name="connsiteY84" fmla="*/ 256508 h 419132"/>
              <a:gd name="connsiteX85" fmla="*/ 356425 w 419100"/>
              <a:gd name="connsiteY85" fmla="*/ 263061 h 419132"/>
              <a:gd name="connsiteX86" fmla="*/ 370713 w 419100"/>
              <a:gd name="connsiteY86" fmla="*/ 267643 h 419132"/>
              <a:gd name="connsiteX87" fmla="*/ 377173 w 419100"/>
              <a:gd name="connsiteY87" fmla="*/ 266778 h 419132"/>
              <a:gd name="connsiteX88" fmla="*/ 190500 w 419100"/>
              <a:gd name="connsiteY88" fmla="*/ 419100 h 419132"/>
              <a:gd name="connsiteX89" fmla="*/ 103115 w 419100"/>
              <a:gd name="connsiteY89" fmla="*/ 397916 h 419132"/>
              <a:gd name="connsiteX90" fmla="*/ 30233 w 419100"/>
              <a:gd name="connsiteY90" fmla="*/ 418248 h 419132"/>
              <a:gd name="connsiteX91" fmla="*/ 894 w 419100"/>
              <a:gd name="connsiteY91" fmla="*/ 401719 h 419132"/>
              <a:gd name="connsiteX92" fmla="*/ 894 w 419100"/>
              <a:gd name="connsiteY92" fmla="*/ 388908 h 419132"/>
              <a:gd name="connsiteX93" fmla="*/ 21233 w 419100"/>
              <a:gd name="connsiteY93" fmla="*/ 316081 h 419132"/>
              <a:gd name="connsiteX94" fmla="*/ 0 w 419100"/>
              <a:gd name="connsiteY94" fmla="*/ 228600 h 419132"/>
              <a:gd name="connsiteX95" fmla="*/ 190500 w 419100"/>
              <a:gd name="connsiteY95" fmla="*/ 38100 h 4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19100" h="419132">
                <a:moveTo>
                  <a:pt x="268382" y="122154"/>
                </a:moveTo>
                <a:cubicBezTo>
                  <a:pt x="267005" y="120374"/>
                  <a:pt x="265513" y="118678"/>
                  <a:pt x="263917" y="117075"/>
                </a:cubicBezTo>
                <a:cubicBezTo>
                  <a:pt x="257969" y="111110"/>
                  <a:pt x="250709" y="106616"/>
                  <a:pt x="242716" y="103953"/>
                </a:cubicBezTo>
                <a:lnTo>
                  <a:pt x="216469" y="95429"/>
                </a:lnTo>
                <a:cubicBezTo>
                  <a:pt x="214446" y="94716"/>
                  <a:pt x="212693" y="93393"/>
                  <a:pt x="211455" y="91643"/>
                </a:cubicBezTo>
                <a:cubicBezTo>
                  <a:pt x="210215" y="89894"/>
                  <a:pt x="209550" y="87803"/>
                  <a:pt x="209550" y="85659"/>
                </a:cubicBezTo>
                <a:cubicBezTo>
                  <a:pt x="209550" y="83516"/>
                  <a:pt x="210215" y="81425"/>
                  <a:pt x="211455" y="79675"/>
                </a:cubicBezTo>
                <a:cubicBezTo>
                  <a:pt x="212693" y="77926"/>
                  <a:pt x="214446" y="76603"/>
                  <a:pt x="216469" y="75890"/>
                </a:cubicBezTo>
                <a:lnTo>
                  <a:pt x="242716" y="67366"/>
                </a:lnTo>
                <a:cubicBezTo>
                  <a:pt x="250597" y="64647"/>
                  <a:pt x="257745" y="60142"/>
                  <a:pt x="263595" y="54204"/>
                </a:cubicBezTo>
                <a:cubicBezTo>
                  <a:pt x="269285" y="48430"/>
                  <a:pt x="273602" y="41452"/>
                  <a:pt x="276225" y="33789"/>
                </a:cubicBezTo>
                <a:lnTo>
                  <a:pt x="276442" y="33140"/>
                </a:lnTo>
                <a:lnTo>
                  <a:pt x="284973" y="6913"/>
                </a:lnTo>
                <a:cubicBezTo>
                  <a:pt x="285687" y="4892"/>
                  <a:pt x="287011" y="3141"/>
                  <a:pt x="288762" y="1903"/>
                </a:cubicBezTo>
                <a:cubicBezTo>
                  <a:pt x="290513" y="665"/>
                  <a:pt x="292604" y="0"/>
                  <a:pt x="294749" y="0"/>
                </a:cubicBezTo>
                <a:cubicBezTo>
                  <a:pt x="296896" y="0"/>
                  <a:pt x="298988" y="665"/>
                  <a:pt x="300739" y="1903"/>
                </a:cubicBezTo>
                <a:cubicBezTo>
                  <a:pt x="302489" y="3141"/>
                  <a:pt x="303813" y="4892"/>
                  <a:pt x="304528" y="6913"/>
                </a:cubicBezTo>
                <a:lnTo>
                  <a:pt x="313058" y="33140"/>
                </a:lnTo>
                <a:cubicBezTo>
                  <a:pt x="315710" y="41114"/>
                  <a:pt x="320187" y="48359"/>
                  <a:pt x="326132" y="54300"/>
                </a:cubicBezTo>
                <a:cubicBezTo>
                  <a:pt x="332080" y="60242"/>
                  <a:pt x="339330" y="64716"/>
                  <a:pt x="347310" y="67366"/>
                </a:cubicBezTo>
                <a:lnTo>
                  <a:pt x="373557" y="75890"/>
                </a:lnTo>
                <a:lnTo>
                  <a:pt x="374081" y="76021"/>
                </a:lnTo>
                <a:cubicBezTo>
                  <a:pt x="376104" y="76734"/>
                  <a:pt x="377857" y="78057"/>
                  <a:pt x="379095" y="79807"/>
                </a:cubicBezTo>
                <a:cubicBezTo>
                  <a:pt x="380335" y="81556"/>
                  <a:pt x="381000" y="83647"/>
                  <a:pt x="381000" y="85791"/>
                </a:cubicBezTo>
                <a:cubicBezTo>
                  <a:pt x="381000" y="87934"/>
                  <a:pt x="380335" y="90025"/>
                  <a:pt x="379095" y="91775"/>
                </a:cubicBezTo>
                <a:cubicBezTo>
                  <a:pt x="377857" y="93524"/>
                  <a:pt x="376104" y="94847"/>
                  <a:pt x="374081" y="95560"/>
                </a:cubicBezTo>
                <a:lnTo>
                  <a:pt x="347834" y="104084"/>
                </a:lnTo>
                <a:cubicBezTo>
                  <a:pt x="339856" y="106734"/>
                  <a:pt x="332603" y="111208"/>
                  <a:pt x="326658" y="117150"/>
                </a:cubicBezTo>
                <a:cubicBezTo>
                  <a:pt x="320712" y="123091"/>
                  <a:pt x="316236" y="130336"/>
                  <a:pt x="313582" y="138310"/>
                </a:cubicBezTo>
                <a:lnTo>
                  <a:pt x="305051" y="164537"/>
                </a:lnTo>
                <a:cubicBezTo>
                  <a:pt x="304975" y="164755"/>
                  <a:pt x="304891" y="164970"/>
                  <a:pt x="304800" y="165181"/>
                </a:cubicBezTo>
                <a:cubicBezTo>
                  <a:pt x="304048" y="166930"/>
                  <a:pt x="302826" y="168442"/>
                  <a:pt x="301264" y="169547"/>
                </a:cubicBezTo>
                <a:cubicBezTo>
                  <a:pt x="299512" y="170785"/>
                  <a:pt x="297420" y="171450"/>
                  <a:pt x="295275" y="171450"/>
                </a:cubicBezTo>
                <a:cubicBezTo>
                  <a:pt x="293130" y="171450"/>
                  <a:pt x="291038" y="170785"/>
                  <a:pt x="289286" y="169547"/>
                </a:cubicBezTo>
                <a:cubicBezTo>
                  <a:pt x="287535" y="168309"/>
                  <a:pt x="286211" y="166558"/>
                  <a:pt x="285499" y="164537"/>
                </a:cubicBezTo>
                <a:lnTo>
                  <a:pt x="276968" y="138310"/>
                </a:lnTo>
                <a:cubicBezTo>
                  <a:pt x="275040" y="132461"/>
                  <a:pt x="272131" y="126999"/>
                  <a:pt x="268382" y="122154"/>
                </a:cubicBezTo>
                <a:close/>
                <a:moveTo>
                  <a:pt x="414964" y="194561"/>
                </a:moveTo>
                <a:lnTo>
                  <a:pt x="400383" y="189826"/>
                </a:lnTo>
                <a:cubicBezTo>
                  <a:pt x="395950" y="188353"/>
                  <a:pt x="391921" y="185868"/>
                  <a:pt x="388618" y="182567"/>
                </a:cubicBezTo>
                <a:cubicBezTo>
                  <a:pt x="385315" y="179266"/>
                  <a:pt x="382827" y="175241"/>
                  <a:pt x="381354" y="170811"/>
                </a:cubicBezTo>
                <a:lnTo>
                  <a:pt x="376615" y="156241"/>
                </a:lnTo>
                <a:cubicBezTo>
                  <a:pt x="376218" y="155118"/>
                  <a:pt x="375483" y="154145"/>
                  <a:pt x="374510" y="153457"/>
                </a:cubicBezTo>
                <a:cubicBezTo>
                  <a:pt x="373538" y="152769"/>
                  <a:pt x="372376" y="152400"/>
                  <a:pt x="371184" y="152400"/>
                </a:cubicBezTo>
                <a:cubicBezTo>
                  <a:pt x="369991" y="152400"/>
                  <a:pt x="368829" y="152769"/>
                  <a:pt x="367856" y="153457"/>
                </a:cubicBezTo>
                <a:cubicBezTo>
                  <a:pt x="366884" y="154145"/>
                  <a:pt x="366149" y="155118"/>
                  <a:pt x="365752" y="156241"/>
                </a:cubicBezTo>
                <a:lnTo>
                  <a:pt x="361013" y="170811"/>
                </a:lnTo>
                <a:cubicBezTo>
                  <a:pt x="359569" y="175210"/>
                  <a:pt x="357125" y="179215"/>
                  <a:pt x="353875" y="182513"/>
                </a:cubicBezTo>
                <a:cubicBezTo>
                  <a:pt x="350625" y="185812"/>
                  <a:pt x="346655" y="188315"/>
                  <a:pt x="342275" y="189826"/>
                </a:cubicBezTo>
                <a:lnTo>
                  <a:pt x="327694" y="194561"/>
                </a:lnTo>
                <a:cubicBezTo>
                  <a:pt x="326570" y="194958"/>
                  <a:pt x="325597" y="195691"/>
                  <a:pt x="324907" y="196665"/>
                </a:cubicBezTo>
                <a:cubicBezTo>
                  <a:pt x="324220" y="197636"/>
                  <a:pt x="323850" y="198798"/>
                  <a:pt x="323850" y="199989"/>
                </a:cubicBezTo>
                <a:cubicBezTo>
                  <a:pt x="323850" y="201179"/>
                  <a:pt x="324220" y="202341"/>
                  <a:pt x="324907" y="203313"/>
                </a:cubicBezTo>
                <a:cubicBezTo>
                  <a:pt x="325597" y="204285"/>
                  <a:pt x="326570" y="205020"/>
                  <a:pt x="327694" y="205416"/>
                </a:cubicBezTo>
                <a:lnTo>
                  <a:pt x="342275" y="210152"/>
                </a:lnTo>
                <a:cubicBezTo>
                  <a:pt x="346716" y="211632"/>
                  <a:pt x="350749" y="214128"/>
                  <a:pt x="354054" y="217442"/>
                </a:cubicBezTo>
                <a:cubicBezTo>
                  <a:pt x="357357" y="220755"/>
                  <a:pt x="359841" y="224796"/>
                  <a:pt x="361304" y="229238"/>
                </a:cubicBezTo>
                <a:lnTo>
                  <a:pt x="366044" y="243810"/>
                </a:lnTo>
                <a:cubicBezTo>
                  <a:pt x="366440" y="244932"/>
                  <a:pt x="367175" y="245905"/>
                  <a:pt x="368149" y="246593"/>
                </a:cubicBezTo>
                <a:cubicBezTo>
                  <a:pt x="369120" y="247280"/>
                  <a:pt x="370283" y="247650"/>
                  <a:pt x="371475" y="247650"/>
                </a:cubicBezTo>
                <a:cubicBezTo>
                  <a:pt x="372668" y="247650"/>
                  <a:pt x="373830" y="247280"/>
                  <a:pt x="374801" y="246593"/>
                </a:cubicBezTo>
                <a:cubicBezTo>
                  <a:pt x="375775" y="245905"/>
                  <a:pt x="376510" y="244932"/>
                  <a:pt x="376906" y="243810"/>
                </a:cubicBezTo>
                <a:lnTo>
                  <a:pt x="381646" y="229238"/>
                </a:lnTo>
                <a:cubicBezTo>
                  <a:pt x="383120" y="224809"/>
                  <a:pt x="385606" y="220784"/>
                  <a:pt x="388910" y="217482"/>
                </a:cubicBezTo>
                <a:cubicBezTo>
                  <a:pt x="392213" y="214183"/>
                  <a:pt x="396242" y="211697"/>
                  <a:pt x="400675" y="210224"/>
                </a:cubicBezTo>
                <a:lnTo>
                  <a:pt x="415256" y="205489"/>
                </a:lnTo>
                <a:cubicBezTo>
                  <a:pt x="416380" y="205092"/>
                  <a:pt x="417353" y="204359"/>
                  <a:pt x="418043" y="203385"/>
                </a:cubicBezTo>
                <a:cubicBezTo>
                  <a:pt x="418730" y="202414"/>
                  <a:pt x="419100" y="201252"/>
                  <a:pt x="419100" y="200061"/>
                </a:cubicBezTo>
                <a:cubicBezTo>
                  <a:pt x="419100" y="198871"/>
                  <a:pt x="418730" y="197709"/>
                  <a:pt x="418043" y="196737"/>
                </a:cubicBezTo>
                <a:cubicBezTo>
                  <a:pt x="417353" y="195765"/>
                  <a:pt x="416380" y="195030"/>
                  <a:pt x="415256" y="194634"/>
                </a:cubicBezTo>
                <a:lnTo>
                  <a:pt x="414964" y="194561"/>
                </a:lnTo>
                <a:close/>
                <a:moveTo>
                  <a:pt x="190500" y="38100"/>
                </a:moveTo>
                <a:cubicBezTo>
                  <a:pt x="208731" y="38100"/>
                  <a:pt x="226364" y="40661"/>
                  <a:pt x="243057" y="45442"/>
                </a:cubicBezTo>
                <a:cubicBezTo>
                  <a:pt x="240859" y="46808"/>
                  <a:pt x="238500" y="47920"/>
                  <a:pt x="236030" y="48750"/>
                </a:cubicBezTo>
                <a:lnTo>
                  <a:pt x="210503" y="57132"/>
                </a:lnTo>
                <a:cubicBezTo>
                  <a:pt x="205125" y="59050"/>
                  <a:pt x="200379" y="62395"/>
                  <a:pt x="196767" y="66794"/>
                </a:cubicBezTo>
                <a:cubicBezTo>
                  <a:pt x="194689" y="66715"/>
                  <a:pt x="192599" y="66675"/>
                  <a:pt x="190500" y="66675"/>
                </a:cubicBezTo>
                <a:cubicBezTo>
                  <a:pt x="101071" y="66675"/>
                  <a:pt x="28575" y="139171"/>
                  <a:pt x="28575" y="228600"/>
                </a:cubicBezTo>
                <a:cubicBezTo>
                  <a:pt x="28575" y="256596"/>
                  <a:pt x="35676" y="283529"/>
                  <a:pt x="49016" y="307419"/>
                </a:cubicBezTo>
                <a:lnTo>
                  <a:pt x="51886" y="312557"/>
                </a:lnTo>
                <a:lnTo>
                  <a:pt x="30689" y="388456"/>
                </a:lnTo>
                <a:lnTo>
                  <a:pt x="106633" y="367269"/>
                </a:lnTo>
                <a:lnTo>
                  <a:pt x="111768" y="370132"/>
                </a:lnTo>
                <a:cubicBezTo>
                  <a:pt x="135637" y="383440"/>
                  <a:pt x="162538" y="390525"/>
                  <a:pt x="190500" y="390525"/>
                </a:cubicBezTo>
                <a:cubicBezTo>
                  <a:pt x="270413" y="390525"/>
                  <a:pt x="336804" y="332638"/>
                  <a:pt x="350029" y="256508"/>
                </a:cubicBezTo>
                <a:cubicBezTo>
                  <a:pt x="351743" y="259044"/>
                  <a:pt x="353903" y="261267"/>
                  <a:pt x="356425" y="263061"/>
                </a:cubicBezTo>
                <a:cubicBezTo>
                  <a:pt x="360594" y="266041"/>
                  <a:pt x="365589" y="267643"/>
                  <a:pt x="370713" y="267643"/>
                </a:cubicBezTo>
                <a:cubicBezTo>
                  <a:pt x="372908" y="267643"/>
                  <a:pt x="375079" y="267348"/>
                  <a:pt x="377173" y="266778"/>
                </a:cubicBezTo>
                <a:cubicBezTo>
                  <a:pt x="359493" y="353692"/>
                  <a:pt x="282635" y="419100"/>
                  <a:pt x="190500" y="419100"/>
                </a:cubicBezTo>
                <a:cubicBezTo>
                  <a:pt x="159671" y="419100"/>
                  <a:pt x="129879" y="411758"/>
                  <a:pt x="103115" y="397916"/>
                </a:cubicBezTo>
                <a:lnTo>
                  <a:pt x="30233" y="418248"/>
                </a:lnTo>
                <a:cubicBezTo>
                  <a:pt x="17566" y="421786"/>
                  <a:pt x="4431" y="414385"/>
                  <a:pt x="894" y="401719"/>
                </a:cubicBezTo>
                <a:cubicBezTo>
                  <a:pt x="-277" y="397528"/>
                  <a:pt x="-276" y="393095"/>
                  <a:pt x="894" y="388908"/>
                </a:cubicBezTo>
                <a:lnTo>
                  <a:pt x="21233" y="316081"/>
                </a:lnTo>
                <a:cubicBezTo>
                  <a:pt x="7360" y="289293"/>
                  <a:pt x="0" y="259467"/>
                  <a:pt x="0" y="228600"/>
                </a:cubicBezTo>
                <a:cubicBezTo>
                  <a:pt x="0" y="123390"/>
                  <a:pt x="85290" y="38100"/>
                  <a:pt x="190500" y="38100"/>
                </a:cubicBezTo>
                <a:close/>
              </a:path>
            </a:pathLst>
          </a:custGeom>
          <a:solidFill>
            <a:schemeClr val="accent6"/>
          </a:solidFill>
          <a:ln w="19050" cap="flat">
            <a:noFill/>
            <a:prstDash val="solid"/>
            <a:miter/>
          </a:ln>
        </p:spPr>
        <p:txBody>
          <a:bodyPr rtlCol="0" anchor="ctr"/>
          <a:lstStyle/>
          <a:p>
            <a:endParaRPr lang="en-US"/>
          </a:p>
        </p:txBody>
      </p:sp>
      <p:sp>
        <p:nvSpPr>
          <p:cNvPr id="26" name="Graphic 19">
            <a:extLst>
              <a:ext uri="{FF2B5EF4-FFF2-40B4-BE49-F238E27FC236}">
                <a16:creationId xmlns:a16="http://schemas.microsoft.com/office/drawing/2014/main" id="{F7847217-C2B4-ED14-8A1E-D6E65B913CC9}"/>
              </a:ext>
            </a:extLst>
          </p:cNvPr>
          <p:cNvSpPr/>
          <p:nvPr/>
        </p:nvSpPr>
        <p:spPr>
          <a:xfrm>
            <a:off x="6201730" y="2981116"/>
            <a:ext cx="399983" cy="399962"/>
          </a:xfrm>
          <a:custGeom>
            <a:avLst/>
            <a:gdLst>
              <a:gd name="connsiteX0" fmla="*/ 295208 w 399983"/>
              <a:gd name="connsiteY0" fmla="*/ 190413 h 399962"/>
              <a:gd name="connsiteX1" fmla="*/ 399983 w 399983"/>
              <a:gd name="connsiteY1" fmla="*/ 295188 h 399962"/>
              <a:gd name="connsiteX2" fmla="*/ 295208 w 399983"/>
              <a:gd name="connsiteY2" fmla="*/ 399963 h 399962"/>
              <a:gd name="connsiteX3" fmla="*/ 190433 w 399983"/>
              <a:gd name="connsiteY3" fmla="*/ 295188 h 399962"/>
              <a:gd name="connsiteX4" fmla="*/ 295208 w 399983"/>
              <a:gd name="connsiteY4" fmla="*/ 190413 h 399962"/>
              <a:gd name="connsiteX5" fmla="*/ 244792 w 399983"/>
              <a:gd name="connsiteY5" fmla="*/ 288452 h 399962"/>
              <a:gd name="connsiteX6" fmla="*/ 231322 w 399983"/>
              <a:gd name="connsiteY6" fmla="*/ 288452 h 399962"/>
              <a:gd name="connsiteX7" fmla="*/ 231322 w 399983"/>
              <a:gd name="connsiteY7" fmla="*/ 301922 h 399962"/>
              <a:gd name="connsiteX8" fmla="*/ 269422 w 399983"/>
              <a:gd name="connsiteY8" fmla="*/ 340022 h 399962"/>
              <a:gd name="connsiteX9" fmla="*/ 282892 w 399983"/>
              <a:gd name="connsiteY9" fmla="*/ 340022 h 399962"/>
              <a:gd name="connsiteX10" fmla="*/ 359092 w 399983"/>
              <a:gd name="connsiteY10" fmla="*/ 263822 h 399962"/>
              <a:gd name="connsiteX11" fmla="*/ 359092 w 399983"/>
              <a:gd name="connsiteY11" fmla="*/ 250352 h 399962"/>
              <a:gd name="connsiteX12" fmla="*/ 345622 w 399983"/>
              <a:gd name="connsiteY12" fmla="*/ 250352 h 399962"/>
              <a:gd name="connsiteX13" fmla="*/ 276158 w 399983"/>
              <a:gd name="connsiteY13" fmla="*/ 319816 h 399962"/>
              <a:gd name="connsiteX14" fmla="*/ 244792 w 399983"/>
              <a:gd name="connsiteY14" fmla="*/ 288452 h 399962"/>
              <a:gd name="connsiteX15" fmla="*/ 190856 w 399983"/>
              <a:gd name="connsiteY15" fmla="*/ 228499 h 399962"/>
              <a:gd name="connsiteX16" fmla="*/ 177357 w 399983"/>
              <a:gd name="connsiteY16" fmla="*/ 257080 h 399962"/>
              <a:gd name="connsiteX17" fmla="*/ 42841 w 399983"/>
              <a:gd name="connsiteY17" fmla="*/ 257086 h 399962"/>
              <a:gd name="connsiteX18" fmla="*/ 28575 w 399983"/>
              <a:gd name="connsiteY18" fmla="*/ 271352 h 399962"/>
              <a:gd name="connsiteX19" fmla="*/ 28575 w 399983"/>
              <a:gd name="connsiteY19" fmla="*/ 282356 h 399962"/>
              <a:gd name="connsiteX20" fmla="*/ 38842 w 399983"/>
              <a:gd name="connsiteY20" fmla="*/ 310190 h 399962"/>
              <a:gd name="connsiteX21" fmla="*/ 152333 w 399983"/>
              <a:gd name="connsiteY21" fmla="*/ 352357 h 399962"/>
              <a:gd name="connsiteX22" fmla="*/ 184341 w 399983"/>
              <a:gd name="connsiteY22" fmla="*/ 350339 h 399962"/>
              <a:gd name="connsiteX23" fmla="*/ 201705 w 399983"/>
              <a:gd name="connsiteY23" fmla="*/ 376369 h 399962"/>
              <a:gd name="connsiteX24" fmla="*/ 152333 w 399983"/>
              <a:gd name="connsiteY24" fmla="*/ 380932 h 399962"/>
              <a:gd name="connsiteX25" fmla="*/ 17112 w 399983"/>
              <a:gd name="connsiteY25" fmla="*/ 328746 h 399962"/>
              <a:gd name="connsiteX26" fmla="*/ 0 w 399983"/>
              <a:gd name="connsiteY26" fmla="*/ 282356 h 399962"/>
              <a:gd name="connsiteX27" fmla="*/ 0 w 399983"/>
              <a:gd name="connsiteY27" fmla="*/ 271352 h 399962"/>
              <a:gd name="connsiteX28" fmla="*/ 42841 w 399983"/>
              <a:gd name="connsiteY28" fmla="*/ 228511 h 399962"/>
              <a:gd name="connsiteX29" fmla="*/ 190856 w 399983"/>
              <a:gd name="connsiteY29" fmla="*/ 228499 h 399962"/>
              <a:gd name="connsiteX30" fmla="*/ 152333 w 399983"/>
              <a:gd name="connsiteY30" fmla="*/ 0 h 399962"/>
              <a:gd name="connsiteX31" fmla="*/ 247583 w 399983"/>
              <a:gd name="connsiteY31" fmla="*/ 95250 h 399962"/>
              <a:gd name="connsiteX32" fmla="*/ 152333 w 399983"/>
              <a:gd name="connsiteY32" fmla="*/ 190500 h 399962"/>
              <a:gd name="connsiteX33" fmla="*/ 57082 w 399983"/>
              <a:gd name="connsiteY33" fmla="*/ 95250 h 399962"/>
              <a:gd name="connsiteX34" fmla="*/ 152333 w 399983"/>
              <a:gd name="connsiteY34" fmla="*/ 0 h 399962"/>
              <a:gd name="connsiteX35" fmla="*/ 152333 w 399983"/>
              <a:gd name="connsiteY35" fmla="*/ 28575 h 399962"/>
              <a:gd name="connsiteX36" fmla="*/ 85657 w 399983"/>
              <a:gd name="connsiteY36" fmla="*/ 95250 h 399962"/>
              <a:gd name="connsiteX37" fmla="*/ 152333 w 399983"/>
              <a:gd name="connsiteY37" fmla="*/ 161925 h 399962"/>
              <a:gd name="connsiteX38" fmla="*/ 219008 w 399983"/>
              <a:gd name="connsiteY38" fmla="*/ 95250 h 399962"/>
              <a:gd name="connsiteX39" fmla="*/ 152333 w 399983"/>
              <a:gd name="connsiteY39" fmla="*/ 28575 h 39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9983" h="399962">
                <a:moveTo>
                  <a:pt x="295208" y="190413"/>
                </a:moveTo>
                <a:cubicBezTo>
                  <a:pt x="353073" y="190413"/>
                  <a:pt x="399983" y="237321"/>
                  <a:pt x="399983" y="295188"/>
                </a:cubicBezTo>
                <a:cubicBezTo>
                  <a:pt x="399983" y="353052"/>
                  <a:pt x="353073" y="399963"/>
                  <a:pt x="295208" y="399963"/>
                </a:cubicBezTo>
                <a:cubicBezTo>
                  <a:pt x="237342" y="399963"/>
                  <a:pt x="190433" y="353052"/>
                  <a:pt x="190433" y="295188"/>
                </a:cubicBezTo>
                <a:cubicBezTo>
                  <a:pt x="190433" y="237321"/>
                  <a:pt x="237342" y="190413"/>
                  <a:pt x="295208" y="190413"/>
                </a:cubicBezTo>
                <a:close/>
                <a:moveTo>
                  <a:pt x="244792" y="288452"/>
                </a:moveTo>
                <a:cubicBezTo>
                  <a:pt x="241074" y="284731"/>
                  <a:pt x="235043" y="284731"/>
                  <a:pt x="231322" y="288452"/>
                </a:cubicBezTo>
                <a:cubicBezTo>
                  <a:pt x="227602" y="292172"/>
                  <a:pt x="227602" y="298203"/>
                  <a:pt x="231322" y="301922"/>
                </a:cubicBezTo>
                <a:lnTo>
                  <a:pt x="269422" y="340022"/>
                </a:lnTo>
                <a:cubicBezTo>
                  <a:pt x="273143" y="343742"/>
                  <a:pt x="279174" y="343742"/>
                  <a:pt x="282892" y="340022"/>
                </a:cubicBezTo>
                <a:lnTo>
                  <a:pt x="359092" y="263822"/>
                </a:lnTo>
                <a:cubicBezTo>
                  <a:pt x="362813" y="260103"/>
                  <a:pt x="362813" y="254072"/>
                  <a:pt x="359092" y="250352"/>
                </a:cubicBezTo>
                <a:cubicBezTo>
                  <a:pt x="355374" y="246631"/>
                  <a:pt x="349343" y="246631"/>
                  <a:pt x="345622" y="250352"/>
                </a:cubicBezTo>
                <a:lnTo>
                  <a:pt x="276158" y="319816"/>
                </a:lnTo>
                <a:lnTo>
                  <a:pt x="244792" y="288452"/>
                </a:lnTo>
                <a:close/>
                <a:moveTo>
                  <a:pt x="190856" y="228499"/>
                </a:moveTo>
                <a:cubicBezTo>
                  <a:pt x="185204" y="237325"/>
                  <a:pt x="180641" y="246915"/>
                  <a:pt x="177357" y="257080"/>
                </a:cubicBezTo>
                <a:lnTo>
                  <a:pt x="42841" y="257086"/>
                </a:lnTo>
                <a:cubicBezTo>
                  <a:pt x="34962" y="257086"/>
                  <a:pt x="28575" y="263473"/>
                  <a:pt x="28575" y="271352"/>
                </a:cubicBezTo>
                <a:lnTo>
                  <a:pt x="28575" y="282356"/>
                </a:lnTo>
                <a:cubicBezTo>
                  <a:pt x="28575" y="292561"/>
                  <a:pt x="32216" y="302431"/>
                  <a:pt x="38842" y="310190"/>
                </a:cubicBezTo>
                <a:cubicBezTo>
                  <a:pt x="62718" y="338149"/>
                  <a:pt x="100168" y="352357"/>
                  <a:pt x="152333" y="352357"/>
                </a:cubicBezTo>
                <a:cubicBezTo>
                  <a:pt x="163695" y="352357"/>
                  <a:pt x="174361" y="351682"/>
                  <a:pt x="184341" y="350339"/>
                </a:cubicBezTo>
                <a:cubicBezTo>
                  <a:pt x="189012" y="359767"/>
                  <a:pt x="194870" y="368504"/>
                  <a:pt x="201705" y="376369"/>
                </a:cubicBezTo>
                <a:cubicBezTo>
                  <a:pt x="186551" y="379421"/>
                  <a:pt x="170074" y="380932"/>
                  <a:pt x="152333" y="380932"/>
                </a:cubicBezTo>
                <a:cubicBezTo>
                  <a:pt x="92404" y="380932"/>
                  <a:pt x="46950" y="363690"/>
                  <a:pt x="17112" y="328746"/>
                </a:cubicBezTo>
                <a:cubicBezTo>
                  <a:pt x="6068" y="315813"/>
                  <a:pt x="0" y="299364"/>
                  <a:pt x="0" y="282356"/>
                </a:cubicBezTo>
                <a:lnTo>
                  <a:pt x="0" y="271352"/>
                </a:lnTo>
                <a:cubicBezTo>
                  <a:pt x="0" y="247690"/>
                  <a:pt x="19180" y="228511"/>
                  <a:pt x="42841" y="228511"/>
                </a:cubicBezTo>
                <a:lnTo>
                  <a:pt x="190856" y="228499"/>
                </a:lnTo>
                <a:close/>
                <a:moveTo>
                  <a:pt x="152333" y="0"/>
                </a:moveTo>
                <a:cubicBezTo>
                  <a:pt x="204938" y="0"/>
                  <a:pt x="247583" y="42645"/>
                  <a:pt x="247583" y="95250"/>
                </a:cubicBezTo>
                <a:cubicBezTo>
                  <a:pt x="247583" y="147855"/>
                  <a:pt x="204938" y="190500"/>
                  <a:pt x="152333" y="190500"/>
                </a:cubicBezTo>
                <a:cubicBezTo>
                  <a:pt x="99727" y="190500"/>
                  <a:pt x="57082" y="147855"/>
                  <a:pt x="57082" y="95250"/>
                </a:cubicBezTo>
                <a:cubicBezTo>
                  <a:pt x="57082" y="42645"/>
                  <a:pt x="99727" y="0"/>
                  <a:pt x="152333" y="0"/>
                </a:cubicBezTo>
                <a:close/>
                <a:moveTo>
                  <a:pt x="152333" y="28575"/>
                </a:moveTo>
                <a:cubicBezTo>
                  <a:pt x="115509" y="28575"/>
                  <a:pt x="85657" y="58427"/>
                  <a:pt x="85657" y="95250"/>
                </a:cubicBezTo>
                <a:cubicBezTo>
                  <a:pt x="85657" y="132074"/>
                  <a:pt x="115509" y="161925"/>
                  <a:pt x="152333" y="161925"/>
                </a:cubicBezTo>
                <a:cubicBezTo>
                  <a:pt x="189157" y="161925"/>
                  <a:pt x="219008" y="132074"/>
                  <a:pt x="219008" y="95250"/>
                </a:cubicBezTo>
                <a:cubicBezTo>
                  <a:pt x="219008" y="58427"/>
                  <a:pt x="189157" y="28575"/>
                  <a:pt x="152333" y="28575"/>
                </a:cubicBezTo>
                <a:close/>
              </a:path>
            </a:pathLst>
          </a:custGeom>
          <a:solidFill>
            <a:schemeClr val="accent6"/>
          </a:solidFill>
          <a:ln w="19050" cap="flat">
            <a:noFill/>
            <a:prstDash val="solid"/>
            <a:miter/>
          </a:ln>
        </p:spPr>
        <p:txBody>
          <a:bodyPr rtlCol="0" anchor="ctr"/>
          <a:lstStyle/>
          <a:p>
            <a:endParaRPr lang="en-US"/>
          </a:p>
        </p:txBody>
      </p:sp>
      <p:sp>
        <p:nvSpPr>
          <p:cNvPr id="23" name="Graphic 21">
            <a:extLst>
              <a:ext uri="{FF2B5EF4-FFF2-40B4-BE49-F238E27FC236}">
                <a16:creationId xmlns:a16="http://schemas.microsoft.com/office/drawing/2014/main" id="{54823B93-B7C2-C01F-0F65-F42DFD0B6C06}"/>
              </a:ext>
            </a:extLst>
          </p:cNvPr>
          <p:cNvSpPr/>
          <p:nvPr/>
        </p:nvSpPr>
        <p:spPr>
          <a:xfrm>
            <a:off x="5506312" y="5131535"/>
            <a:ext cx="342900" cy="381000"/>
          </a:xfrm>
          <a:custGeom>
            <a:avLst/>
            <a:gdLst>
              <a:gd name="connsiteX0" fmla="*/ 0 w 342900"/>
              <a:gd name="connsiteY0" fmla="*/ 71438 h 381000"/>
              <a:gd name="connsiteX1" fmla="*/ 14288 w 342900"/>
              <a:gd name="connsiteY1" fmla="*/ 57150 h 381000"/>
              <a:gd name="connsiteX2" fmla="*/ 162878 w 342900"/>
              <a:gd name="connsiteY2" fmla="*/ 2858 h 381000"/>
              <a:gd name="connsiteX3" fmla="*/ 180023 w 342900"/>
              <a:gd name="connsiteY3" fmla="*/ 2858 h 381000"/>
              <a:gd name="connsiteX4" fmla="*/ 328613 w 342900"/>
              <a:gd name="connsiteY4" fmla="*/ 57150 h 381000"/>
              <a:gd name="connsiteX5" fmla="*/ 342900 w 342900"/>
              <a:gd name="connsiteY5" fmla="*/ 71438 h 381000"/>
              <a:gd name="connsiteX6" fmla="*/ 342900 w 342900"/>
              <a:gd name="connsiteY6" fmla="*/ 171450 h 381000"/>
              <a:gd name="connsiteX7" fmla="*/ 176687 w 342900"/>
              <a:gd name="connsiteY7" fmla="*/ 380006 h 381000"/>
              <a:gd name="connsiteX8" fmla="*/ 166213 w 342900"/>
              <a:gd name="connsiteY8" fmla="*/ 380006 h 381000"/>
              <a:gd name="connsiteX9" fmla="*/ 0 w 342900"/>
              <a:gd name="connsiteY9" fmla="*/ 171450 h 381000"/>
              <a:gd name="connsiteX10" fmla="*/ 0 w 342900"/>
              <a:gd name="connsiteY10" fmla="*/ 71438 h 381000"/>
              <a:gd name="connsiteX11" fmla="*/ 28575 w 342900"/>
              <a:gd name="connsiteY11" fmla="*/ 85305 h 381000"/>
              <a:gd name="connsiteX12" fmla="*/ 28575 w 342900"/>
              <a:gd name="connsiteY12" fmla="*/ 171450 h 381000"/>
              <a:gd name="connsiteX13" fmla="*/ 171450 w 342900"/>
              <a:gd name="connsiteY13" fmla="*/ 351318 h 381000"/>
              <a:gd name="connsiteX14" fmla="*/ 314325 w 342900"/>
              <a:gd name="connsiteY14" fmla="*/ 171450 h 381000"/>
              <a:gd name="connsiteX15" fmla="*/ 314325 w 342900"/>
              <a:gd name="connsiteY15" fmla="*/ 85305 h 381000"/>
              <a:gd name="connsiteX16" fmla="*/ 171450 w 342900"/>
              <a:gd name="connsiteY16" fmla="*/ 31962 h 381000"/>
              <a:gd name="connsiteX17" fmla="*/ 28575 w 342900"/>
              <a:gd name="connsiteY17" fmla="*/ 8530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900" h="381000">
                <a:moveTo>
                  <a:pt x="0" y="71438"/>
                </a:moveTo>
                <a:cubicBezTo>
                  <a:pt x="0" y="63547"/>
                  <a:pt x="6397" y="57150"/>
                  <a:pt x="14288" y="57150"/>
                </a:cubicBezTo>
                <a:cubicBezTo>
                  <a:pt x="65025" y="57150"/>
                  <a:pt x="114452" y="39177"/>
                  <a:pt x="162878" y="2858"/>
                </a:cubicBezTo>
                <a:cubicBezTo>
                  <a:pt x="167958" y="-953"/>
                  <a:pt x="174942" y="-953"/>
                  <a:pt x="180023" y="2858"/>
                </a:cubicBezTo>
                <a:cubicBezTo>
                  <a:pt x="228448" y="39177"/>
                  <a:pt x="277875" y="57150"/>
                  <a:pt x="328613" y="57150"/>
                </a:cubicBezTo>
                <a:cubicBezTo>
                  <a:pt x="336503" y="57150"/>
                  <a:pt x="342900" y="63547"/>
                  <a:pt x="342900" y="71438"/>
                </a:cubicBezTo>
                <a:lnTo>
                  <a:pt x="342900" y="171450"/>
                </a:lnTo>
                <a:cubicBezTo>
                  <a:pt x="342900" y="266723"/>
                  <a:pt x="286558" y="336722"/>
                  <a:pt x="176687" y="380006"/>
                </a:cubicBezTo>
                <a:cubicBezTo>
                  <a:pt x="173321" y="381331"/>
                  <a:pt x="169579" y="381331"/>
                  <a:pt x="166213" y="380006"/>
                </a:cubicBezTo>
                <a:cubicBezTo>
                  <a:pt x="56342" y="336722"/>
                  <a:pt x="0" y="266723"/>
                  <a:pt x="0" y="171450"/>
                </a:cubicBezTo>
                <a:lnTo>
                  <a:pt x="0" y="71438"/>
                </a:lnTo>
                <a:close/>
                <a:moveTo>
                  <a:pt x="28575" y="85305"/>
                </a:moveTo>
                <a:lnTo>
                  <a:pt x="28575" y="171450"/>
                </a:lnTo>
                <a:cubicBezTo>
                  <a:pt x="28575" y="252519"/>
                  <a:pt x="75312" y="312018"/>
                  <a:pt x="171450" y="351318"/>
                </a:cubicBezTo>
                <a:cubicBezTo>
                  <a:pt x="267588" y="312018"/>
                  <a:pt x="314325" y="252519"/>
                  <a:pt x="314325" y="171450"/>
                </a:cubicBezTo>
                <a:lnTo>
                  <a:pt x="314325" y="85305"/>
                </a:lnTo>
                <a:cubicBezTo>
                  <a:pt x="265227" y="82407"/>
                  <a:pt x="217536" y="64547"/>
                  <a:pt x="171450" y="31962"/>
                </a:cubicBezTo>
                <a:cubicBezTo>
                  <a:pt x="125365" y="64547"/>
                  <a:pt x="77674" y="82407"/>
                  <a:pt x="28575" y="85305"/>
                </a:cubicBezTo>
                <a:close/>
              </a:path>
            </a:pathLst>
          </a:custGeom>
          <a:solidFill>
            <a:schemeClr val="accent6"/>
          </a:solidFill>
          <a:ln w="19050" cap="flat">
            <a:noFill/>
            <a:prstDash val="solid"/>
            <a:miter/>
          </a:ln>
        </p:spPr>
        <p:txBody>
          <a:bodyPr rtlCol="0" anchor="ctr"/>
          <a:lstStyle/>
          <a:p>
            <a:endParaRPr lang="en-US"/>
          </a:p>
        </p:txBody>
      </p:sp>
    </p:spTree>
    <p:extLst>
      <p:ext uri="{BB962C8B-B14F-4D97-AF65-F5344CB8AC3E}">
        <p14:creationId xmlns:p14="http://schemas.microsoft.com/office/powerpoint/2010/main" val="334245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DD72-0DC2-A742-884D-2D8B94FE6EBD}"/>
              </a:ext>
            </a:extLst>
          </p:cNvPr>
          <p:cNvSpPr>
            <a:spLocks noGrp="1"/>
          </p:cNvSpPr>
          <p:nvPr>
            <p:ph type="title" idx="4294967295"/>
          </p:nvPr>
        </p:nvSpPr>
        <p:spPr>
          <a:xfrm>
            <a:off x="523579" y="360649"/>
            <a:ext cx="11017250" cy="554038"/>
          </a:xfrm>
        </p:spPr>
        <p:txBody>
          <a:bodyPr>
            <a:normAutofit/>
          </a:bodyPr>
          <a:lstStyle/>
          <a:p>
            <a:r>
              <a:rPr lang="en-US" sz="2800" dirty="0">
                <a:solidFill>
                  <a:schemeClr val="bg2">
                    <a:lumMod val="25000"/>
                  </a:schemeClr>
                </a:solidFill>
                <a:latin typeface="Arial" panose="020B0604020202020204" pitchFamily="34" charset="0"/>
                <a:cs typeface="Arial" panose="020B0604020202020204" pitchFamily="34" charset="0"/>
              </a:rPr>
              <a:t>Campaign copy blocks</a:t>
            </a:r>
          </a:p>
        </p:txBody>
      </p:sp>
      <p:sp>
        <p:nvSpPr>
          <p:cNvPr id="35" name="Text Placeholder 16">
            <a:extLst>
              <a:ext uri="{FF2B5EF4-FFF2-40B4-BE49-F238E27FC236}">
                <a16:creationId xmlns:a16="http://schemas.microsoft.com/office/drawing/2014/main" id="{5723E295-267A-50B1-14E9-7338D81D6FD6}"/>
              </a:ext>
            </a:extLst>
          </p:cNvPr>
          <p:cNvSpPr txBox="1">
            <a:spLocks/>
          </p:cNvSpPr>
          <p:nvPr/>
        </p:nvSpPr>
        <p:spPr>
          <a:xfrm>
            <a:off x="4817273" y="2532927"/>
            <a:ext cx="3471417" cy="3601501"/>
          </a:xfrm>
          <a:prstGeom prst="rect">
            <a:avLst/>
          </a:prstGeom>
        </p:spPr>
        <p:txBody>
          <a:bodyPr lIns="90000" tIns="45720" rIns="91440" bIns="45720" anchor="t"/>
          <a:lstStyle>
            <a:lvl1pPr marL="179388" marR="0" indent="-179388" algn="l" defTabSz="932742" rtl="0" eaLnBrk="1" fontAlgn="auto" latinLnBrk="0" hangingPunct="1">
              <a:lnSpc>
                <a:spcPct val="100000"/>
              </a:lnSpc>
              <a:spcBef>
                <a:spcPct val="20000"/>
              </a:spcBef>
              <a:spcAft>
                <a:spcPts val="0"/>
              </a:spcAft>
              <a:buClrTx/>
              <a:buSzPct val="90000"/>
              <a:buFont typeface="Wingdings" pitchFamily="2" charset="2"/>
              <a:buChar char=""/>
              <a:tabLst/>
              <a:defRPr sz="14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solidFill>
                  <a:schemeClr val="bg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solidFill>
                  <a:schemeClr val="bg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solidFill>
                  <a:schemeClr val="bg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solidFill>
                  <a:schemeClr val="bg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Transform your daily workflow with Copilot for Microsoft 365, seamlessly integrated into familiar tools like Teams, Word, Excel, and more. This next-gen AI, powered by extensive language models and your Microsoft Graph data, turns natural language into a potent productivity tool. Elevate creativity and efficiency with Copilot, </a:t>
            </a:r>
            <a:r>
              <a:rPr lang="en-US" dirty="0" err="1">
                <a:latin typeface="Arial" panose="020B0604020202020204" pitchFamily="34" charset="0"/>
                <a:cs typeface="Arial" panose="020B0604020202020204" pitchFamily="34" charset="0"/>
              </a:rPr>
              <a:t>revolutionising</a:t>
            </a:r>
            <a:r>
              <a:rPr lang="en-US" dirty="0">
                <a:latin typeface="Arial" panose="020B0604020202020204" pitchFamily="34" charset="0"/>
                <a:cs typeface="Arial" panose="020B0604020202020204" pitchFamily="34" charset="0"/>
              </a:rPr>
              <a:t> the way you work.</a:t>
            </a:r>
            <a:endParaRPr lang="en-US" dirty="0">
              <a:highlight>
                <a:srgbClr val="00FF00"/>
              </a:highlight>
              <a:latin typeface="Arial" panose="020B0604020202020204" pitchFamily="34" charset="0"/>
              <a:cs typeface="Arial" panose="020B0604020202020204" pitchFamily="34" charset="0"/>
            </a:endParaRPr>
          </a:p>
        </p:txBody>
      </p:sp>
      <p:sp>
        <p:nvSpPr>
          <p:cNvPr id="37" name="Text Placeholder 16">
            <a:extLst>
              <a:ext uri="{FF2B5EF4-FFF2-40B4-BE49-F238E27FC236}">
                <a16:creationId xmlns:a16="http://schemas.microsoft.com/office/drawing/2014/main" id="{1EDB1C03-DBA2-9C11-0245-1C1E109D4827}"/>
              </a:ext>
            </a:extLst>
          </p:cNvPr>
          <p:cNvSpPr txBox="1">
            <a:spLocks/>
          </p:cNvSpPr>
          <p:nvPr/>
        </p:nvSpPr>
        <p:spPr>
          <a:xfrm>
            <a:off x="8589173" y="2532928"/>
            <a:ext cx="2892508" cy="3401012"/>
          </a:xfrm>
          <a:prstGeom prst="rect">
            <a:avLst/>
          </a:prstGeom>
        </p:spPr>
        <p:txBody>
          <a:bodyPr lIns="90000" tIns="45720" rIns="91440" bIns="45720" anchor="t"/>
          <a:lstStyle>
            <a:lvl1pPr marL="179388" marR="0" indent="-179388" algn="l" defTabSz="932742" rtl="0" eaLnBrk="1" fontAlgn="auto" latinLnBrk="0" hangingPunct="1">
              <a:lnSpc>
                <a:spcPct val="100000"/>
              </a:lnSpc>
              <a:spcBef>
                <a:spcPct val="20000"/>
              </a:spcBef>
              <a:spcAft>
                <a:spcPts val="0"/>
              </a:spcAft>
              <a:buClrTx/>
              <a:buSzPct val="90000"/>
              <a:buFont typeface="Wingdings" pitchFamily="2" charset="2"/>
              <a:buChar char=""/>
              <a:tabLst/>
              <a:defRPr sz="14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solidFill>
                  <a:schemeClr val="bg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solidFill>
                  <a:schemeClr val="bg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solidFill>
                  <a:schemeClr val="bg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solidFill>
                  <a:schemeClr val="bg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ea typeface="+mn-lt"/>
                <a:cs typeface="Arial" panose="020B0604020202020204" pitchFamily="34" charset="0"/>
              </a:rPr>
              <a:t>Elevate productivity with Copilot for Microsoft 365. Seamless integration, powerful AI, and enhanced efficiency in familiar tools.</a:t>
            </a:r>
            <a:endParaRPr lang="en-US" dirty="0">
              <a:latin typeface="Arial" panose="020B0604020202020204" pitchFamily="34" charset="0"/>
              <a:cs typeface="Arial" panose="020B0604020202020204" pitchFamily="34" charset="0"/>
            </a:endParaRPr>
          </a:p>
          <a:p>
            <a:pPr marL="0" indent="0">
              <a:spcBef>
                <a:spcPts val="0"/>
              </a:spcBef>
              <a:buNone/>
            </a:pPr>
            <a:endParaRPr lang="en-US" dirty="0">
              <a:highlight>
                <a:srgbClr val="00FF00"/>
              </a:highlight>
              <a:latin typeface="Arial" panose="020B0604020202020204" pitchFamily="34" charset="0"/>
              <a:cs typeface="Arial" panose="020B0604020202020204" pitchFamily="34" charset="0"/>
            </a:endParaRPr>
          </a:p>
        </p:txBody>
      </p:sp>
      <p:sp>
        <p:nvSpPr>
          <p:cNvPr id="45" name="Text Placeholder 28">
            <a:extLst>
              <a:ext uri="{FF2B5EF4-FFF2-40B4-BE49-F238E27FC236}">
                <a16:creationId xmlns:a16="http://schemas.microsoft.com/office/drawing/2014/main" id="{D8A510ED-16DF-4EFC-37C8-4A8DAE41D821}"/>
              </a:ext>
            </a:extLst>
          </p:cNvPr>
          <p:cNvSpPr txBox="1">
            <a:spLocks/>
          </p:cNvSpPr>
          <p:nvPr/>
        </p:nvSpPr>
        <p:spPr>
          <a:xfrm>
            <a:off x="506926" y="1832473"/>
            <a:ext cx="1595439" cy="581025"/>
          </a:xfrm>
          <a:prstGeom prst="rect">
            <a:avLst/>
          </a:prstGeom>
        </p:spPr>
        <p:txBody>
          <a:bodyPr lIns="90000" tIns="46800" rIns="90000" bIns="46800" anchor="ctr">
            <a:no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2"/>
                </a:solidFill>
                <a:latin typeface="+mj-lt"/>
                <a:ea typeface="+mn-ea"/>
                <a:cs typeface="Segoe UI" panose="020B0502040204020203" pitchFamily="34" charset="0"/>
              </a:defRPr>
            </a:lvl1pPr>
            <a:lvl2pPr marL="22860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bg1"/>
                </a:solidFill>
                <a:latin typeface="+mj-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accent6"/>
                </a:solidFill>
                <a:latin typeface="Arial" panose="020B0604020202020204" pitchFamily="34" charset="0"/>
                <a:cs typeface="Arial" panose="020B0604020202020204" pitchFamily="34" charset="0"/>
              </a:rPr>
              <a:t>100-word</a:t>
            </a:r>
          </a:p>
        </p:txBody>
      </p:sp>
      <p:sp>
        <p:nvSpPr>
          <p:cNvPr id="47" name="Text Placeholder 28">
            <a:extLst>
              <a:ext uri="{FF2B5EF4-FFF2-40B4-BE49-F238E27FC236}">
                <a16:creationId xmlns:a16="http://schemas.microsoft.com/office/drawing/2014/main" id="{89AC35AA-8F5C-C148-8ABB-9B74E22EF7BA}"/>
              </a:ext>
            </a:extLst>
          </p:cNvPr>
          <p:cNvSpPr txBox="1">
            <a:spLocks/>
          </p:cNvSpPr>
          <p:nvPr/>
        </p:nvSpPr>
        <p:spPr>
          <a:xfrm>
            <a:off x="4828981" y="1832473"/>
            <a:ext cx="1595438" cy="581025"/>
          </a:xfrm>
          <a:prstGeom prst="rect">
            <a:avLst/>
          </a:prstGeom>
        </p:spPr>
        <p:txBody>
          <a:bodyPr lIns="90000" tIns="46800" rIns="90000" bIns="46800" anchor="ctr">
            <a:no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2"/>
                </a:solidFill>
                <a:latin typeface="+mj-lt"/>
                <a:ea typeface="+mn-ea"/>
                <a:cs typeface="Segoe UI" panose="020B0502040204020203" pitchFamily="34" charset="0"/>
              </a:defRPr>
            </a:lvl1pPr>
            <a:lvl2pPr marL="22860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bg1"/>
                </a:solidFill>
                <a:latin typeface="+mj-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accent6"/>
                </a:solidFill>
                <a:latin typeface="Arial" panose="020B0604020202020204" pitchFamily="34" charset="0"/>
                <a:cs typeface="Arial" panose="020B0604020202020204" pitchFamily="34" charset="0"/>
              </a:rPr>
              <a:t>50-word</a:t>
            </a:r>
          </a:p>
        </p:txBody>
      </p:sp>
      <p:sp>
        <p:nvSpPr>
          <p:cNvPr id="49" name="Text Placeholder 28">
            <a:extLst>
              <a:ext uri="{FF2B5EF4-FFF2-40B4-BE49-F238E27FC236}">
                <a16:creationId xmlns:a16="http://schemas.microsoft.com/office/drawing/2014/main" id="{8E8F12E2-BDB9-7F65-63E1-7AA5236CA5E2}"/>
              </a:ext>
            </a:extLst>
          </p:cNvPr>
          <p:cNvSpPr txBox="1">
            <a:spLocks/>
          </p:cNvSpPr>
          <p:nvPr/>
        </p:nvSpPr>
        <p:spPr>
          <a:xfrm>
            <a:off x="8612588" y="1830000"/>
            <a:ext cx="2653970" cy="581025"/>
          </a:xfrm>
          <a:prstGeom prst="rect">
            <a:avLst/>
          </a:prstGeom>
        </p:spPr>
        <p:txBody>
          <a:bodyPr lIns="90000" tIns="46800" rIns="90000" bIns="46800" anchor="ctr">
            <a:no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2"/>
                </a:solidFill>
                <a:latin typeface="+mj-lt"/>
                <a:ea typeface="+mn-ea"/>
                <a:cs typeface="Segoe UI" panose="020B0502040204020203" pitchFamily="34" charset="0"/>
              </a:defRPr>
            </a:lvl1pPr>
            <a:lvl2pPr marL="22860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bg1"/>
                </a:solidFill>
                <a:latin typeface="+mj-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accent6"/>
                </a:solidFill>
                <a:latin typeface="Arial" panose="020B0604020202020204" pitchFamily="34" charset="0"/>
                <a:cs typeface="Arial" panose="020B0604020202020204" pitchFamily="34" charset="0"/>
              </a:rPr>
              <a:t>25-word</a:t>
            </a:r>
          </a:p>
        </p:txBody>
      </p:sp>
      <p:sp>
        <p:nvSpPr>
          <p:cNvPr id="27" name="TextBox 26">
            <a:extLst>
              <a:ext uri="{FF2B5EF4-FFF2-40B4-BE49-F238E27FC236}">
                <a16:creationId xmlns:a16="http://schemas.microsoft.com/office/drawing/2014/main" id="{6E1FA4E9-D898-09A4-4B11-744283F2DA94}"/>
              </a:ext>
            </a:extLst>
          </p:cNvPr>
          <p:cNvSpPr txBox="1"/>
          <p:nvPr/>
        </p:nvSpPr>
        <p:spPr>
          <a:xfrm>
            <a:off x="584199" y="1180482"/>
            <a:ext cx="6635751" cy="215444"/>
          </a:xfrm>
          <a:prstGeom prst="rect">
            <a:avLst/>
          </a:prstGeom>
          <a:noFill/>
        </p:spPr>
        <p:txBody>
          <a:bodyPr wrap="square" lIns="0" tIns="0" rIns="0" bIns="0" rtlCol="0">
            <a:spAutoFit/>
          </a:bodyPr>
          <a:lstStyle/>
          <a:p>
            <a:pPr algn="l"/>
            <a:r>
              <a:rPr lang="en-US" sz="1400" dirty="0" err="1">
                <a:latin typeface="Arial" panose="020B0604020202020204" pitchFamily="34" charset="0"/>
                <a:cs typeface="Arial" panose="020B0604020202020204" pitchFamily="34" charset="0"/>
              </a:rPr>
              <a:t>Customise</a:t>
            </a:r>
            <a:r>
              <a:rPr lang="en-US" sz="1400" dirty="0">
                <a:latin typeface="Arial" panose="020B0604020202020204" pitchFamily="34" charset="0"/>
                <a:cs typeface="Arial" panose="020B0604020202020204" pitchFamily="34" charset="0"/>
              </a:rPr>
              <a:t> these copy blocks for use in your demand generation campaign.</a:t>
            </a:r>
          </a:p>
        </p:txBody>
      </p:sp>
      <p:sp>
        <p:nvSpPr>
          <p:cNvPr id="5" name="TextBox 4">
            <a:extLst>
              <a:ext uri="{FF2B5EF4-FFF2-40B4-BE49-F238E27FC236}">
                <a16:creationId xmlns:a16="http://schemas.microsoft.com/office/drawing/2014/main" id="{304E1915-7CE0-1289-1E6A-050D95883702}"/>
              </a:ext>
            </a:extLst>
          </p:cNvPr>
          <p:cNvSpPr txBox="1"/>
          <p:nvPr/>
        </p:nvSpPr>
        <p:spPr>
          <a:xfrm>
            <a:off x="576820" y="2611544"/>
            <a:ext cx="3761046" cy="34470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dirty="0">
                <a:latin typeface="Arial" panose="020B0604020202020204" pitchFamily="34" charset="0"/>
                <a:ea typeface="+mn-lt"/>
                <a:cs typeface="Arial" panose="020B0604020202020204" pitchFamily="34" charset="0"/>
              </a:rPr>
              <a:t>Elevate creativity and innovation with Copilot for Microsoft 365, seamlessly integrated across the suite of Microsoft 365 apps. Copilot collaborates within familiar tools like Microsoft Teams, Word, Excel, PowerPoint, Outlook, Loop, and more, unleashing the potential of next-generation AI at your fingertips. Transform your AI experience within the trusted productivity apps you rely on daily. Copilot for Microsoft 365, powered by extensive language models and fueled by your data in the Microsoft Graph, converts natural language into a formidable productivity tool. With real-time access to your business data, Copilot is grounded in both content and context, propelling your efficiency to new heights.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22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962B6-AD2B-595F-CDE7-EA1A05544684}"/>
              </a:ext>
            </a:extLst>
          </p:cNvPr>
          <p:cNvSpPr>
            <a:spLocks noGrp="1"/>
          </p:cNvSpPr>
          <p:nvPr>
            <p:ph type="title" idx="4294967295"/>
          </p:nvPr>
        </p:nvSpPr>
        <p:spPr>
          <a:xfrm>
            <a:off x="411125" y="4216807"/>
            <a:ext cx="6953694" cy="1092384"/>
          </a:xfrm>
        </p:spPr>
        <p:txBody>
          <a:bodyPr>
            <a:noAutofit/>
          </a:bodyPr>
          <a:lstStyle/>
          <a:p>
            <a:r>
              <a:rPr lang="en-US" sz="3600" dirty="0">
                <a:solidFill>
                  <a:schemeClr val="bg2">
                    <a:lumMod val="25000"/>
                  </a:schemeClr>
                </a:solidFill>
                <a:latin typeface="Arial" panose="020B0604020202020204" pitchFamily="34" charset="0"/>
                <a:cs typeface="Arial" panose="020B0604020202020204" pitchFamily="34" charset="0"/>
              </a:rPr>
              <a:t>Build your campaign</a:t>
            </a:r>
          </a:p>
        </p:txBody>
      </p:sp>
    </p:spTree>
    <p:extLst>
      <p:ext uri="{BB962C8B-B14F-4D97-AF65-F5344CB8AC3E}">
        <p14:creationId xmlns:p14="http://schemas.microsoft.com/office/powerpoint/2010/main" val="1337654118"/>
      </p:ext>
    </p:extLst>
  </p:cSld>
  <p:clrMapOvr>
    <a:masterClrMapping/>
  </p:clrMapOvr>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3.xml><?xml version="1.0" encoding="utf-8"?>
<a:theme xmlns:a="http://schemas.openxmlformats.org/drawingml/2006/main" name="1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4.xml><?xml version="1.0" encoding="utf-8"?>
<a:theme xmlns:a="http://schemas.openxmlformats.org/drawingml/2006/main" name="M365 Copilot Theme">
  <a:themeElements>
    <a:clrScheme name="Copilot pallet">
      <a:dk1>
        <a:sysClr val="windowText" lastClr="000000"/>
      </a:dk1>
      <a:lt1>
        <a:sysClr val="window" lastClr="FFFFFF"/>
      </a:lt1>
      <a:dk2>
        <a:srgbClr val="091F2C"/>
      </a:dk2>
      <a:lt2>
        <a:srgbClr val="F4F3F5"/>
      </a:lt2>
      <a:accent1>
        <a:srgbClr val="C5B4E3"/>
      </a:accent1>
      <a:accent2>
        <a:srgbClr val="8661C5"/>
      </a:accent2>
      <a:accent3>
        <a:srgbClr val="463668"/>
      </a:accent3>
      <a:accent4>
        <a:srgbClr val="0078D4"/>
      </a:accent4>
      <a:accent5>
        <a:srgbClr val="2A446F"/>
      </a:accent5>
      <a:accent6>
        <a:srgbClr val="C03BC4"/>
      </a:accent6>
      <a:hlink>
        <a:srgbClr val="FFA38B"/>
      </a:hlink>
      <a:folHlink>
        <a:srgbClr val="FFE399"/>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9D3432FEC7444D8BA76D7B01010F81" ma:contentTypeVersion="19" ma:contentTypeDescription="Create a new document." ma:contentTypeScope="" ma:versionID="88752f3cb97e268f873e481d587ed51e">
  <xsd:schema xmlns:xsd="http://www.w3.org/2001/XMLSchema" xmlns:xs="http://www.w3.org/2001/XMLSchema" xmlns:p="http://schemas.microsoft.com/office/2006/metadata/properties" xmlns:ns2="2535386a-10b8-4232-a94c-9d3ed4540ad7" xmlns:ns3="3d7cdd09-fef8-484d-8efb-f073c5fd928a" targetNamespace="http://schemas.microsoft.com/office/2006/metadata/properties" ma:root="true" ma:fieldsID="7cc3bcd9853e6c236c56acffa5290e5f" ns2:_="" ns3:_="">
    <xsd:import namespace="2535386a-10b8-4232-a94c-9d3ed4540ad7"/>
    <xsd:import namespace="3d7cdd09-fef8-484d-8efb-f073c5fd92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5386a-10b8-4232-a94c-9d3ed4540a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db4ddee-5e58-4560-99ef-1c84dade78cb"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7cdd09-fef8-484d-8efb-f073c5fd92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7f06543-e1ef-45cb-94d3-ce3e4e0a5242}" ma:internalName="TaxCatchAll" ma:showField="CatchAllData" ma:web="3d7cdd09-fef8-484d-8efb-f073c5fd92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35386a-10b8-4232-a94c-9d3ed4540ad7">
      <Terms xmlns="http://schemas.microsoft.com/office/infopath/2007/PartnerControls"/>
    </lcf76f155ced4ddcb4097134ff3c332f>
    <TaxCatchAll xmlns="3d7cdd09-fef8-484d-8efb-f073c5fd92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5DC012-135C-48EB-9CF0-8F368C8E8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35386a-10b8-4232-a94c-9d3ed4540ad7"/>
    <ds:schemaRef ds:uri="3d7cdd09-fef8-484d-8efb-f073c5fd9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15CB04-2D8F-4442-9561-0DCFD040B8A3}">
  <ds:schemaRefs>
    <ds:schemaRef ds:uri="3d7cdd09-fef8-484d-8efb-f073c5fd928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535386a-10b8-4232-a94c-9d3ed4540ad7"/>
    <ds:schemaRef ds:uri="http://www.w3.org/XML/1998/namespace"/>
    <ds:schemaRef ds:uri="http://purl.org/dc/dcmitype/"/>
  </ds:schemaRefs>
</ds:datastoreItem>
</file>

<file path=customXml/itemProps3.xml><?xml version="1.0" encoding="utf-8"?>
<ds:datastoreItem xmlns:ds="http://schemas.openxmlformats.org/officeDocument/2006/customXml" ds:itemID="{EA9462CE-BE1F-4AE1-8E3D-FC80F278103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Widescreen</PresentationFormat>
  <Paragraphs>239</Paragraphs>
  <Slides>16</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Apple Symbols</vt:lpstr>
      <vt:lpstr>Arial</vt:lpstr>
      <vt:lpstr>Calibri</vt:lpstr>
      <vt:lpstr>Proxima Nova</vt:lpstr>
      <vt:lpstr>Segoe UI</vt:lpstr>
      <vt:lpstr>Segoe UI Semibold</vt:lpstr>
      <vt:lpstr>Segoe UI Semilight</vt:lpstr>
      <vt:lpstr>Wingdings</vt:lpstr>
      <vt:lpstr>White Template</vt:lpstr>
      <vt:lpstr>White Template</vt:lpstr>
      <vt:lpstr>1_White Template</vt:lpstr>
      <vt:lpstr>M365 Copilot Theme</vt:lpstr>
      <vt:lpstr> Your everyday AI companion Campaign-in-a-Box  Execution Guide</vt:lpstr>
      <vt:lpstr>Table of contents</vt:lpstr>
      <vt:lpstr>Copilot for Microsoft 365: Your everyday AI companion Campaign-in-a-Box</vt:lpstr>
      <vt:lpstr>Demand Generation Campaign Overview</vt:lpstr>
      <vt:lpstr>Target the ideal audience</vt:lpstr>
      <vt:lpstr>Priority Audiences</vt:lpstr>
      <vt:lpstr>Messaging framework</vt:lpstr>
      <vt:lpstr>Campaign copy blocks</vt:lpstr>
      <vt:lpstr>Build your campaign</vt:lpstr>
      <vt:lpstr>Demand Generation Campaign Journey </vt:lpstr>
      <vt:lpstr>Campaign Asset Library</vt:lpstr>
      <vt:lpstr>Activate, track and close sales with guidance</vt:lpstr>
      <vt:lpstr>Campaign Guidance</vt:lpstr>
      <vt:lpstr>Customise your campaign assets</vt:lpstr>
      <vt:lpstr>Customising your emails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everyday AI companion Campaign-in-a-Box  Execution Guide</dc:title>
  <dc:creator/>
  <cp:lastModifiedBy/>
  <cp:revision>2</cp:revision>
  <dcterms:created xsi:type="dcterms:W3CDTF">2023-10-16T15:30:21Z</dcterms:created>
  <dcterms:modified xsi:type="dcterms:W3CDTF">2024-05-02T10:35:31Z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0x010100FF743FB91453AB4DB8662F2E12DC3E10</vt:lpwstr>
  </property>
</Properties>
</file>